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78" r:id="rId4"/>
    <p:sldId id="279" r:id="rId5"/>
    <p:sldId id="258" r:id="rId6"/>
    <p:sldId id="259" r:id="rId7"/>
    <p:sldId id="260" r:id="rId8"/>
    <p:sldId id="261" r:id="rId9"/>
    <p:sldId id="262" r:id="rId10"/>
    <p:sldId id="263" r:id="rId11"/>
    <p:sldId id="273" r:id="rId12"/>
    <p:sldId id="274" r:id="rId13"/>
    <p:sldId id="268" r:id="rId14"/>
    <p:sldId id="269" r:id="rId15"/>
    <p:sldId id="270" r:id="rId16"/>
    <p:sldId id="277" r:id="rId17"/>
    <p:sldId id="275" r:id="rId18"/>
    <p:sldId id="276" r:id="rId19"/>
    <p:sldId id="280" r:id="rId20"/>
    <p:sldId id="281" r:id="rId21"/>
    <p:sldId id="282" r:id="rId22"/>
    <p:sldId id="283" r:id="rId23"/>
    <p:sldId id="284" r:id="rId24"/>
    <p:sldId id="285" r:id="rId25"/>
    <p:sldId id="286" r:id="rId26"/>
    <p:sldId id="28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4" d="100"/>
          <a:sy n="74" d="100"/>
        </p:scale>
        <p:origin x="240" y="72"/>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11/28/2020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11/28/2020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11/28/2020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11/28/2020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11/28/2020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11/28/2020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1"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r" defTabSz="914400" rtl="1"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1560" y="1494008"/>
            <a:ext cx="9966960" cy="3035808"/>
          </a:xfrm>
        </p:spPr>
        <p:txBody>
          <a:bodyPr/>
          <a:lstStyle/>
          <a:p>
            <a:pPr algn="ctr"/>
            <a:r>
              <a:rPr lang="fa-IR" dirty="0" smtClean="0">
                <a:latin typeface="Neirizi" panose="02000503000000020002" pitchFamily="2" charset="0"/>
                <a:cs typeface="Neirizi" panose="02000503000000020002" pitchFamily="2" charset="0"/>
              </a:rPr>
              <a:t>بسم الله الرحمن الرحیم</a:t>
            </a:r>
            <a:endParaRPr lang="fa-IR" dirty="0">
              <a:latin typeface="Neirizi" panose="02000503000000020002" pitchFamily="2" charset="0"/>
              <a:cs typeface="Neirizi" panose="02000503000000020002" pitchFamily="2" charset="0"/>
            </a:endParaRPr>
          </a:p>
        </p:txBody>
      </p:sp>
    </p:spTree>
    <p:extLst>
      <p:ext uri="{BB962C8B-B14F-4D97-AF65-F5344CB8AC3E}">
        <p14:creationId xmlns:p14="http://schemas.microsoft.com/office/powerpoint/2010/main" val="1359041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3057" y="33237"/>
            <a:ext cx="10058400" cy="2466653"/>
          </a:xfrm>
        </p:spPr>
        <p:txBody>
          <a:bodyPr>
            <a:normAutofit/>
          </a:bodyPr>
          <a:lstStyle/>
          <a:p>
            <a:pPr algn="ctr">
              <a:lnSpc>
                <a:spcPct val="150000"/>
              </a:lnSpc>
            </a:pPr>
            <a:r>
              <a:rPr lang="fa-IR" sz="3200" b="1" dirty="0">
                <a:latin typeface="Neirizi" panose="02000503000000020002" pitchFamily="2" charset="0"/>
                <a:cs typeface="Neirizi" panose="02000503000000020002" pitchFamily="2" charset="0"/>
              </a:rPr>
              <a:t>تابلوی اول قرآن: </a:t>
            </a:r>
            <a:r>
              <a:rPr lang="fa-IR" sz="3200" b="1" dirty="0" smtClean="0">
                <a:latin typeface="Neirizi" panose="02000503000000020002" pitchFamily="2" charset="0"/>
                <a:cs typeface="Neirizi" panose="02000503000000020002" pitchFamily="2" charset="0"/>
              </a:rPr>
              <a:t/>
            </a:r>
            <a:br>
              <a:rPr lang="fa-IR" sz="3200" b="1" dirty="0" smtClean="0">
                <a:latin typeface="Neirizi" panose="02000503000000020002" pitchFamily="2" charset="0"/>
                <a:cs typeface="Neirizi" panose="02000503000000020002" pitchFamily="2" charset="0"/>
              </a:rPr>
            </a:br>
            <a:r>
              <a:rPr lang="fa-IR" sz="3200" b="1" dirty="0" smtClean="0">
                <a:latin typeface="Neirizi" panose="02000503000000020002" pitchFamily="2" charset="0"/>
                <a:cs typeface="Neirizi" panose="02000503000000020002" pitchFamily="2" charset="0"/>
              </a:rPr>
              <a:t>مواجهه </a:t>
            </a:r>
            <a:r>
              <a:rPr lang="fa-IR" sz="3200" b="1" dirty="0">
                <a:latin typeface="Neirizi" panose="02000503000000020002" pitchFamily="2" charset="0"/>
                <a:cs typeface="Neirizi" panose="02000503000000020002" pitchFamily="2" charset="0"/>
              </a:rPr>
              <a:t>ی مرگ </a:t>
            </a:r>
            <a:r>
              <a:rPr lang="fa-IR" sz="3200" b="1" dirty="0" smtClean="0">
                <a:latin typeface="Neirizi" panose="02000503000000020002" pitchFamily="2" charset="0"/>
                <a:cs typeface="Neirizi" panose="02000503000000020002" pitchFamily="2" charset="0"/>
              </a:rPr>
              <a:t>هراس(حذر </a:t>
            </a:r>
            <a:r>
              <a:rPr lang="fa-IR" sz="3200" b="1" dirty="0">
                <a:latin typeface="Neirizi" panose="02000503000000020002" pitchFamily="2" charset="0"/>
                <a:cs typeface="Neirizi" panose="02000503000000020002" pitchFamily="2" charset="0"/>
              </a:rPr>
              <a:t>الموت)</a:t>
            </a:r>
            <a:endParaRPr lang="fa-IR" sz="3200" dirty="0">
              <a:latin typeface="Neirizi" panose="02000503000000020002" pitchFamily="2" charset="0"/>
              <a:cs typeface="Neirizi" panose="02000503000000020002" pitchFamily="2" charset="0"/>
            </a:endParaRPr>
          </a:p>
        </p:txBody>
      </p:sp>
      <p:sp>
        <p:nvSpPr>
          <p:cNvPr id="9" name="Oval 8"/>
          <p:cNvSpPr/>
          <p:nvPr/>
        </p:nvSpPr>
        <p:spPr>
          <a:xfrm>
            <a:off x="10527578" y="346098"/>
            <a:ext cx="1236069" cy="1178069"/>
          </a:xfrm>
          <a:prstGeom prst="ellipse">
            <a:avLst/>
          </a:prstGeom>
          <a:noFill/>
          <a:ln w="571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1" anchor="ctr"/>
          <a:lstStyle/>
          <a:p>
            <a:pPr algn="ctr"/>
            <a:endParaRPr lang="fa-IR"/>
          </a:p>
        </p:txBody>
      </p:sp>
      <p:sp>
        <p:nvSpPr>
          <p:cNvPr id="10" name="Title 3"/>
          <p:cNvSpPr txBox="1">
            <a:spLocks/>
          </p:cNvSpPr>
          <p:nvPr/>
        </p:nvSpPr>
        <p:spPr>
          <a:xfrm>
            <a:off x="10444480" y="243153"/>
            <a:ext cx="1412012" cy="1383958"/>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fa-IR" sz="6000" cap="none" dirty="0" smtClean="0">
                <a:ln w="0"/>
                <a:solidFill>
                  <a:schemeClr val="tx1"/>
                </a:solidFill>
                <a:effectLst>
                  <a:outerShdw blurRad="38100" dist="19050" dir="2700000" algn="tl" rotWithShape="0">
                    <a:schemeClr val="dk1">
                      <a:alpha val="40000"/>
                    </a:schemeClr>
                  </a:outerShdw>
                </a:effectLst>
                <a:cs typeface="_  Yekan" panose="00000400000000000000" pitchFamily="2" charset="-78"/>
              </a:rPr>
              <a:t>1</a:t>
            </a:r>
            <a:endParaRPr lang="en-US" sz="6000" cap="none" dirty="0">
              <a:ln w="0"/>
              <a:solidFill>
                <a:schemeClr val="tx1"/>
              </a:solidFill>
              <a:effectLst>
                <a:outerShdw blurRad="38100" dist="19050" dir="2700000" algn="tl" rotWithShape="0">
                  <a:schemeClr val="dk1">
                    <a:alpha val="40000"/>
                  </a:schemeClr>
                </a:outerShdw>
              </a:effectLst>
              <a:cs typeface="_  Yekan" panose="00000400000000000000" pitchFamily="2" charset="-78"/>
            </a:endParaRPr>
          </a:p>
        </p:txBody>
      </p:sp>
      <p:sp>
        <p:nvSpPr>
          <p:cNvPr id="11" name="Rectangle 10"/>
          <p:cNvSpPr/>
          <p:nvPr/>
        </p:nvSpPr>
        <p:spPr>
          <a:xfrm>
            <a:off x="852616" y="2499890"/>
            <a:ext cx="10540314" cy="3108543"/>
          </a:xfrm>
          <a:prstGeom prst="rect">
            <a:avLst/>
          </a:prstGeom>
        </p:spPr>
        <p:txBody>
          <a:bodyPr wrap="square">
            <a:spAutoFit/>
          </a:bodyPr>
          <a:lstStyle/>
          <a:p>
            <a:pPr algn="r" rtl="1">
              <a:buClr>
                <a:srgbClr val="C00000"/>
              </a:buClr>
            </a:pPr>
            <a:r>
              <a:rPr lang="fa-IR" sz="2800" dirty="0" smtClean="0">
                <a:cs typeface="_  Yekan" panose="00000400000000000000" pitchFamily="2" charset="-78"/>
              </a:rPr>
              <a:t>اَلَم تَرَ اِلی الَّذِینَ خَرَجُوا مِن دِیارِهِم و هُم اُلُوفٌ حَذَرَ المَوتِ فَقالَ لَهُمُ اللهُ مُوتُوا ثُمَّ اَحیاهُم ...243بقره</a:t>
            </a:r>
          </a:p>
          <a:p>
            <a:pPr algn="r" rtl="1">
              <a:buClr>
                <a:srgbClr val="C00000"/>
              </a:buClr>
            </a:pPr>
            <a:r>
              <a:rPr lang="fa-IR" sz="2800" dirty="0" smtClean="0">
                <a:cs typeface="_  Yekan" panose="00000400000000000000" pitchFamily="2" charset="-78"/>
              </a:rPr>
              <a:t>آیا از داستان کسانی که هزاران نفر بودند و از بیم مرگ از خانه هایشان بیرون رفتند ؛آگاه نشده ای که خدا به آنان گفت :بمیرید ؛سپس آنان را زنده کرد؟...</a:t>
            </a:r>
          </a:p>
          <a:p>
            <a:pPr algn="r" rtl="1">
              <a:buClr>
                <a:srgbClr val="C00000"/>
              </a:buClr>
            </a:pPr>
            <a:endParaRPr lang="fa-IR" sz="2800" dirty="0">
              <a:cs typeface="_  Yekan" panose="00000400000000000000" pitchFamily="2" charset="-78"/>
            </a:endParaRPr>
          </a:p>
          <a:p>
            <a:pPr algn="r" rtl="1">
              <a:buClr>
                <a:srgbClr val="C00000"/>
              </a:buClr>
            </a:pPr>
            <a:r>
              <a:rPr lang="fa-IR" sz="2800" dirty="0" smtClean="0">
                <a:cs typeface="_  Yekan" panose="00000400000000000000" pitchFamily="2" charset="-78"/>
              </a:rPr>
              <a:t>در روایات و تفاسیر درباره قومی از بنی اسرائیل است که از ترس مرگ بخاطر طاعون همه از شهر بیرون رفتند و دچار مرگ شدند (ر.ک:مجمع البیان ذیل آیه)</a:t>
            </a:r>
            <a:endParaRPr lang="fa-IR" sz="2800" dirty="0">
              <a:cs typeface="_  Yekan" panose="00000400000000000000" pitchFamily="2" charset="-78"/>
            </a:endParaRPr>
          </a:p>
        </p:txBody>
      </p:sp>
    </p:spTree>
    <p:extLst>
      <p:ext uri="{BB962C8B-B14F-4D97-AF65-F5344CB8AC3E}">
        <p14:creationId xmlns:p14="http://schemas.microsoft.com/office/powerpoint/2010/main" val="1641365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3057" y="33237"/>
            <a:ext cx="10058400" cy="2466653"/>
          </a:xfrm>
        </p:spPr>
        <p:txBody>
          <a:bodyPr>
            <a:normAutofit/>
          </a:bodyPr>
          <a:lstStyle/>
          <a:p>
            <a:pPr algn="ctr">
              <a:lnSpc>
                <a:spcPct val="150000"/>
              </a:lnSpc>
            </a:pPr>
            <a:r>
              <a:rPr lang="fa-IR" sz="3600" b="1" dirty="0">
                <a:latin typeface="Neirizi" panose="02000503000000020002" pitchFamily="2" charset="0"/>
                <a:cs typeface="Neirizi" panose="02000503000000020002" pitchFamily="2" charset="0"/>
              </a:rPr>
              <a:t>تابلوی دوم قرآن: </a:t>
            </a:r>
            <a:br>
              <a:rPr lang="fa-IR" sz="3600" b="1" dirty="0">
                <a:latin typeface="Neirizi" panose="02000503000000020002" pitchFamily="2" charset="0"/>
                <a:cs typeface="Neirizi" panose="02000503000000020002" pitchFamily="2" charset="0"/>
              </a:rPr>
            </a:br>
            <a:r>
              <a:rPr lang="fa-IR" sz="3600" b="1" dirty="0">
                <a:latin typeface="Neirizi" panose="02000503000000020002" pitchFamily="2" charset="0"/>
                <a:cs typeface="Neirizi" panose="02000503000000020002" pitchFamily="2" charset="0"/>
              </a:rPr>
              <a:t>مواجهه خودبنیاد(فرح فخور)</a:t>
            </a:r>
            <a:endParaRPr lang="fa-IR" sz="3600" dirty="0">
              <a:latin typeface="Neirizi" panose="02000503000000020002" pitchFamily="2" charset="0"/>
              <a:cs typeface="Neirizi" panose="02000503000000020002" pitchFamily="2" charset="0"/>
            </a:endParaRPr>
          </a:p>
        </p:txBody>
      </p:sp>
      <p:sp>
        <p:nvSpPr>
          <p:cNvPr id="9" name="Oval 8"/>
          <p:cNvSpPr/>
          <p:nvPr/>
        </p:nvSpPr>
        <p:spPr>
          <a:xfrm>
            <a:off x="10527578" y="346098"/>
            <a:ext cx="1236069" cy="1178069"/>
          </a:xfrm>
          <a:prstGeom prst="ellipse">
            <a:avLst/>
          </a:prstGeom>
          <a:noFill/>
          <a:ln w="571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1" anchor="ctr"/>
          <a:lstStyle/>
          <a:p>
            <a:pPr algn="ctr"/>
            <a:endParaRPr lang="fa-IR"/>
          </a:p>
        </p:txBody>
      </p:sp>
      <p:sp>
        <p:nvSpPr>
          <p:cNvPr id="10" name="Title 3"/>
          <p:cNvSpPr txBox="1">
            <a:spLocks/>
          </p:cNvSpPr>
          <p:nvPr/>
        </p:nvSpPr>
        <p:spPr>
          <a:xfrm>
            <a:off x="10444480" y="243153"/>
            <a:ext cx="1412012" cy="1383958"/>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fa-IR" sz="6000" cap="none" dirty="0" smtClean="0">
                <a:ln w="0"/>
                <a:solidFill>
                  <a:schemeClr val="tx1"/>
                </a:solidFill>
                <a:effectLst>
                  <a:outerShdw blurRad="38100" dist="19050" dir="2700000" algn="tl" rotWithShape="0">
                    <a:schemeClr val="dk1">
                      <a:alpha val="40000"/>
                    </a:schemeClr>
                  </a:outerShdw>
                </a:effectLst>
                <a:cs typeface="_  Yekan" panose="00000400000000000000" pitchFamily="2" charset="-78"/>
              </a:rPr>
              <a:t>2</a:t>
            </a:r>
            <a:endParaRPr lang="en-US" sz="6000" cap="none" dirty="0">
              <a:ln w="0"/>
              <a:solidFill>
                <a:schemeClr val="tx1"/>
              </a:solidFill>
              <a:effectLst>
                <a:outerShdw blurRad="38100" dist="19050" dir="2700000" algn="tl" rotWithShape="0">
                  <a:schemeClr val="dk1">
                    <a:alpha val="40000"/>
                  </a:schemeClr>
                </a:outerShdw>
              </a:effectLst>
              <a:cs typeface="_  Yekan" panose="00000400000000000000" pitchFamily="2" charset="-78"/>
            </a:endParaRPr>
          </a:p>
        </p:txBody>
      </p:sp>
      <p:sp>
        <p:nvSpPr>
          <p:cNvPr id="11" name="Rectangle 10"/>
          <p:cNvSpPr/>
          <p:nvPr/>
        </p:nvSpPr>
        <p:spPr>
          <a:xfrm>
            <a:off x="961541" y="2499890"/>
            <a:ext cx="10161431" cy="4031873"/>
          </a:xfrm>
          <a:prstGeom prst="rect">
            <a:avLst/>
          </a:prstGeom>
        </p:spPr>
        <p:txBody>
          <a:bodyPr wrap="square">
            <a:spAutoFit/>
          </a:bodyPr>
          <a:lstStyle/>
          <a:p>
            <a:pPr algn="r" rtl="1">
              <a:buClr>
                <a:srgbClr val="C00000"/>
              </a:buClr>
            </a:pPr>
            <a:r>
              <a:rPr lang="fa-IR" sz="3200" dirty="0" smtClean="0">
                <a:cs typeface="_  Yekan" panose="00000400000000000000" pitchFamily="2" charset="-78"/>
              </a:rPr>
              <a:t>وَ لَئِن اَذَقنَاهُ نَعمَاءَ بَعدَ ضَرَّاءَ مَسَّتهُ لَیَقُولَنَّ ذَهَبَ السَّیِّئاتُ عَنِّی اِنَّهُ لَفَرَحٌ فَخُوُرٌ 10هود</a:t>
            </a:r>
          </a:p>
          <a:p>
            <a:pPr algn="r" rtl="1">
              <a:buClr>
                <a:srgbClr val="C00000"/>
              </a:buClr>
            </a:pPr>
            <a:r>
              <a:rPr lang="fa-IR" sz="3200" dirty="0" smtClean="0">
                <a:cs typeface="_  Yekan" panose="00000400000000000000" pitchFamily="2" charset="-78"/>
              </a:rPr>
              <a:t>واگر پس از گزندی که به او رسیده است نعمتی را به او بچشانیم ،حتما خواهد گفت:همه دشواری ها از من دور شد ومی پندارد که دیگر رنجی به او نمی رسد چرا که او بسیار شادمان و به خود بالنده است.</a:t>
            </a:r>
          </a:p>
          <a:p>
            <a:pPr algn="r" rtl="1">
              <a:buClr>
                <a:srgbClr val="C00000"/>
              </a:buClr>
            </a:pPr>
            <a:endParaRPr lang="fa-IR" sz="3200" dirty="0">
              <a:cs typeface="_  Yekan" panose="00000400000000000000" pitchFamily="2" charset="-78"/>
            </a:endParaRPr>
          </a:p>
          <a:p>
            <a:pPr algn="r" rtl="1">
              <a:buClr>
                <a:srgbClr val="C00000"/>
              </a:buClr>
            </a:pPr>
            <a:r>
              <a:rPr lang="fa-IR" sz="3200" dirty="0" smtClean="0">
                <a:cs typeface="_  Yekan" panose="00000400000000000000" pitchFamily="2" charset="-78"/>
              </a:rPr>
              <a:t>سیئات= سختی ها،دردها و بیماری ها(مجمع البیان)</a:t>
            </a:r>
            <a:endParaRPr lang="fa-IR" sz="3200" dirty="0">
              <a:cs typeface="_  Yekan" panose="00000400000000000000" pitchFamily="2" charset="-78"/>
            </a:endParaRPr>
          </a:p>
        </p:txBody>
      </p:sp>
    </p:spTree>
    <p:extLst>
      <p:ext uri="{BB962C8B-B14F-4D97-AF65-F5344CB8AC3E}">
        <p14:creationId xmlns:p14="http://schemas.microsoft.com/office/powerpoint/2010/main" val="3406911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3057" y="33237"/>
            <a:ext cx="10058400" cy="2466653"/>
          </a:xfrm>
        </p:spPr>
        <p:txBody>
          <a:bodyPr>
            <a:normAutofit/>
          </a:bodyPr>
          <a:lstStyle/>
          <a:p>
            <a:pPr algn="ctr">
              <a:lnSpc>
                <a:spcPct val="150000"/>
              </a:lnSpc>
            </a:pPr>
            <a:r>
              <a:rPr lang="fa-IR" sz="3600" b="1" dirty="0">
                <a:latin typeface="Neirizi" panose="02000503000000020002" pitchFamily="2" charset="0"/>
                <a:cs typeface="Neirizi" panose="02000503000000020002" pitchFamily="2" charset="0"/>
              </a:rPr>
              <a:t>تابلوی سوم قرآن: </a:t>
            </a:r>
            <a:br>
              <a:rPr lang="fa-IR" sz="3600" b="1" dirty="0">
                <a:latin typeface="Neirizi" panose="02000503000000020002" pitchFamily="2" charset="0"/>
                <a:cs typeface="Neirizi" panose="02000503000000020002" pitchFamily="2" charset="0"/>
              </a:rPr>
            </a:br>
            <a:r>
              <a:rPr lang="fa-IR" sz="3600" b="1" dirty="0">
                <a:latin typeface="Neirizi" panose="02000503000000020002" pitchFamily="2" charset="0"/>
                <a:cs typeface="Neirizi" panose="02000503000000020002" pitchFamily="2" charset="0"/>
              </a:rPr>
              <a:t>مواجهه انابه گرا(یتضرعون)</a:t>
            </a:r>
            <a:endParaRPr lang="fa-IR" sz="3600" dirty="0">
              <a:latin typeface="Neirizi" panose="02000503000000020002" pitchFamily="2" charset="0"/>
              <a:cs typeface="Neirizi" panose="02000503000000020002" pitchFamily="2" charset="0"/>
            </a:endParaRPr>
          </a:p>
        </p:txBody>
      </p:sp>
      <p:sp>
        <p:nvSpPr>
          <p:cNvPr id="9" name="Oval 8"/>
          <p:cNvSpPr/>
          <p:nvPr/>
        </p:nvSpPr>
        <p:spPr>
          <a:xfrm>
            <a:off x="10527578" y="346098"/>
            <a:ext cx="1236069" cy="1178069"/>
          </a:xfrm>
          <a:prstGeom prst="ellipse">
            <a:avLst/>
          </a:prstGeom>
          <a:noFill/>
          <a:ln w="571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1" anchor="ctr"/>
          <a:lstStyle/>
          <a:p>
            <a:pPr algn="ctr"/>
            <a:endParaRPr lang="fa-IR"/>
          </a:p>
        </p:txBody>
      </p:sp>
      <p:sp>
        <p:nvSpPr>
          <p:cNvPr id="10" name="Title 3"/>
          <p:cNvSpPr txBox="1">
            <a:spLocks/>
          </p:cNvSpPr>
          <p:nvPr/>
        </p:nvSpPr>
        <p:spPr>
          <a:xfrm>
            <a:off x="10444480" y="243153"/>
            <a:ext cx="1412012" cy="1383958"/>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fa-IR" sz="6000" cap="none" dirty="0" smtClean="0">
                <a:ln w="0"/>
                <a:solidFill>
                  <a:schemeClr val="tx1"/>
                </a:solidFill>
                <a:effectLst>
                  <a:outerShdw blurRad="38100" dist="19050" dir="2700000" algn="tl" rotWithShape="0">
                    <a:schemeClr val="dk1">
                      <a:alpha val="40000"/>
                    </a:schemeClr>
                  </a:outerShdw>
                </a:effectLst>
                <a:cs typeface="_  Yekan" panose="00000400000000000000" pitchFamily="2" charset="-78"/>
              </a:rPr>
              <a:t>3</a:t>
            </a:r>
            <a:endParaRPr lang="en-US" sz="6000" cap="none" dirty="0">
              <a:ln w="0"/>
              <a:solidFill>
                <a:schemeClr val="tx1"/>
              </a:solidFill>
              <a:effectLst>
                <a:outerShdw blurRad="38100" dist="19050" dir="2700000" algn="tl" rotWithShape="0">
                  <a:schemeClr val="dk1">
                    <a:alpha val="40000"/>
                  </a:schemeClr>
                </a:outerShdw>
              </a:effectLst>
              <a:cs typeface="_  Yekan" panose="00000400000000000000" pitchFamily="2" charset="-78"/>
            </a:endParaRPr>
          </a:p>
        </p:txBody>
      </p:sp>
      <p:sp>
        <p:nvSpPr>
          <p:cNvPr id="11" name="Rectangle 10"/>
          <p:cNvSpPr/>
          <p:nvPr/>
        </p:nvSpPr>
        <p:spPr>
          <a:xfrm>
            <a:off x="1013058" y="2499890"/>
            <a:ext cx="9922672" cy="3416320"/>
          </a:xfrm>
          <a:prstGeom prst="rect">
            <a:avLst/>
          </a:prstGeom>
        </p:spPr>
        <p:txBody>
          <a:bodyPr wrap="square">
            <a:spAutoFit/>
          </a:bodyPr>
          <a:lstStyle/>
          <a:p>
            <a:pPr algn="r" rtl="1">
              <a:buClr>
                <a:srgbClr val="C00000"/>
              </a:buClr>
            </a:pPr>
            <a:r>
              <a:rPr lang="fa-IR" sz="3200" dirty="0" smtClean="0">
                <a:cs typeface="_  Yekan" panose="00000400000000000000" pitchFamily="2" charset="-78"/>
              </a:rPr>
              <a:t>وَ لَقَد اَرسَلنَا اِلَی اُمَمٍ مِن قَبلِکَ فَاَخَذنَاهُم بِالبَاسَاءِ وَ الضَّرَّاءِ لَعَلَّهُم یَتَضَرَّعُونَ  42انعام</a:t>
            </a:r>
          </a:p>
          <a:p>
            <a:pPr algn="r" rtl="1">
              <a:buClr>
                <a:srgbClr val="C00000"/>
              </a:buClr>
            </a:pPr>
            <a:r>
              <a:rPr lang="fa-IR" sz="3200" dirty="0" smtClean="0">
                <a:cs typeface="_  Yekan" panose="00000400000000000000" pitchFamily="2" charset="-78"/>
              </a:rPr>
              <a:t>همانا پیش از تو نیز پیامبرانی را به سوی امت هایی به رسالت فرستادیم از این رو آنان را به گزند و محنت (تنگی و بدحالی) گرفتار کردیم ،باشد که در برابر خدا فروتنی کنند و او را بخوانند.</a:t>
            </a:r>
          </a:p>
          <a:p>
            <a:pPr algn="r" rtl="1">
              <a:buClr>
                <a:srgbClr val="C00000"/>
              </a:buClr>
            </a:pPr>
            <a:endParaRPr lang="fa-IR" sz="3200" dirty="0">
              <a:cs typeface="_  Yekan" panose="00000400000000000000" pitchFamily="2" charset="-78"/>
            </a:endParaRPr>
          </a:p>
          <a:p>
            <a:pPr algn="r" rtl="1">
              <a:buClr>
                <a:srgbClr val="C00000"/>
              </a:buClr>
            </a:pPr>
            <a:r>
              <a:rPr lang="fa-IR" sz="2400" dirty="0" smtClean="0">
                <a:cs typeface="_  Yekan" panose="00000400000000000000" pitchFamily="2" charset="-78"/>
              </a:rPr>
              <a:t>وهم آیه 94 اعراف</a:t>
            </a:r>
            <a:endParaRPr lang="fa-IR" sz="2400" dirty="0">
              <a:cs typeface="_  Yekan" panose="00000400000000000000" pitchFamily="2" charset="-78"/>
            </a:endParaRPr>
          </a:p>
        </p:txBody>
      </p:sp>
    </p:spTree>
    <p:extLst>
      <p:ext uri="{BB962C8B-B14F-4D97-AF65-F5344CB8AC3E}">
        <p14:creationId xmlns:p14="http://schemas.microsoft.com/office/powerpoint/2010/main" val="1737194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692" y="286924"/>
            <a:ext cx="10058400" cy="565692"/>
          </a:xfrm>
        </p:spPr>
        <p:txBody>
          <a:bodyPr>
            <a:noAutofit/>
          </a:bodyPr>
          <a:lstStyle/>
          <a:p>
            <a:pPr algn="r"/>
            <a:r>
              <a:rPr lang="fa-IR" sz="3600" dirty="0" smtClean="0">
                <a:latin typeface="Neirizi" panose="02000503000000020002" pitchFamily="2" charset="0"/>
                <a:cs typeface="Neirizi" panose="02000503000000020002" pitchFamily="2" charset="0"/>
              </a:rPr>
              <a:t>7  نکته </a:t>
            </a:r>
            <a:r>
              <a:rPr lang="fa-IR" sz="3600" dirty="0">
                <a:latin typeface="Neirizi" panose="02000503000000020002" pitchFamily="2" charset="0"/>
                <a:cs typeface="Neirizi" panose="02000503000000020002" pitchFamily="2" charset="0"/>
              </a:rPr>
              <a:t>کلیدی:</a:t>
            </a:r>
          </a:p>
        </p:txBody>
      </p:sp>
      <p:sp>
        <p:nvSpPr>
          <p:cNvPr id="3" name="Content Placeholder 2"/>
          <p:cNvSpPr>
            <a:spLocks noGrp="1"/>
          </p:cNvSpPr>
          <p:nvPr>
            <p:ph idx="1"/>
          </p:nvPr>
        </p:nvSpPr>
        <p:spPr>
          <a:xfrm>
            <a:off x="432486" y="976186"/>
            <a:ext cx="11140606" cy="4899454"/>
          </a:xfrm>
        </p:spPr>
        <p:txBody>
          <a:bodyPr>
            <a:noAutofit/>
          </a:bodyPr>
          <a:lstStyle/>
          <a:p>
            <a:pPr marL="269875" indent="-269875">
              <a:buFont typeface="+mj-lt"/>
              <a:buAutoNum type="arabicParenR"/>
            </a:pPr>
            <a:r>
              <a:rPr lang="fa-IR" sz="2400" dirty="0" smtClean="0">
                <a:cs typeface="_  Yekan" panose="00000400000000000000" pitchFamily="2" charset="-78"/>
              </a:rPr>
              <a:t>کرونا  –</a:t>
            </a:r>
            <a:r>
              <a:rPr lang="fa-IR" sz="2400" dirty="0">
                <a:cs typeface="_  Yekan" panose="00000400000000000000" pitchFamily="2" charset="-78"/>
              </a:rPr>
              <a:t>چه ساختگی چه طبیعی- از مصادیق </a:t>
            </a:r>
            <a:r>
              <a:rPr lang="fa-IR" sz="2400" dirty="0" smtClean="0">
                <a:cs typeface="_  Yekan" panose="00000400000000000000" pitchFamily="2" charset="-78"/>
              </a:rPr>
              <a:t>ضراء </a:t>
            </a:r>
            <a:r>
              <a:rPr lang="fa-IR" sz="2400" dirty="0">
                <a:cs typeface="_  Yekan" panose="00000400000000000000" pitchFamily="2" charset="-78"/>
              </a:rPr>
              <a:t>است</a:t>
            </a:r>
            <a:r>
              <a:rPr lang="fa-IR" sz="2400" dirty="0" smtClean="0">
                <a:cs typeface="_  Yekan" panose="00000400000000000000" pitchFamily="2" charset="-78"/>
              </a:rPr>
              <a:t>.(ضراء بدحالی روحی وجسمی که شامل امراض ونقص های بدنی می شود/ترجمه المیزان ج7ص127)</a:t>
            </a:r>
            <a:endParaRPr lang="fa-IR" sz="2400" dirty="0">
              <a:cs typeface="_  Yekan" panose="00000400000000000000" pitchFamily="2" charset="-78"/>
            </a:endParaRPr>
          </a:p>
          <a:p>
            <a:pPr marL="269875" indent="-269875">
              <a:buFont typeface="+mj-lt"/>
              <a:buAutoNum type="arabicParenR"/>
            </a:pPr>
            <a:r>
              <a:rPr lang="fa-IR" sz="2400" dirty="0" smtClean="0">
                <a:cs typeface="_  Yekan" panose="00000400000000000000" pitchFamily="2" charset="-78"/>
              </a:rPr>
              <a:t>ضراء </a:t>
            </a:r>
            <a:r>
              <a:rPr lang="fa-IR" sz="2400" dirty="0">
                <a:cs typeface="_  Yekan" panose="00000400000000000000" pitchFamily="2" charset="-78"/>
              </a:rPr>
              <a:t>غیر از انقطاع اضطراری </a:t>
            </a:r>
            <a:r>
              <a:rPr lang="fa-IR" sz="2400" dirty="0" smtClean="0">
                <a:cs typeface="_  Yekan" panose="00000400000000000000" pitchFamily="2" charset="-78"/>
              </a:rPr>
              <a:t>(آیات 22یونس و65عنکبوت و32 لقمان)است </a:t>
            </a:r>
            <a:r>
              <a:rPr lang="fa-IR" sz="2400" dirty="0">
                <a:cs typeface="_  Yekan" panose="00000400000000000000" pitchFamily="2" charset="-78"/>
              </a:rPr>
              <a:t>و قابل مدیریت است.</a:t>
            </a:r>
          </a:p>
          <a:p>
            <a:pPr marL="269875" indent="-269875">
              <a:buFont typeface="+mj-lt"/>
              <a:buAutoNum type="arabicParenR"/>
            </a:pPr>
            <a:r>
              <a:rPr lang="fa-IR" sz="2400" dirty="0" smtClean="0">
                <a:cs typeface="_  Yekan" panose="00000400000000000000" pitchFamily="2" charset="-78"/>
              </a:rPr>
              <a:t>جامعه </a:t>
            </a:r>
            <a:r>
              <a:rPr lang="fa-IR" sz="2400" dirty="0">
                <a:cs typeface="_  Yekan" panose="00000400000000000000" pitchFamily="2" charset="-78"/>
              </a:rPr>
              <a:t>هم یک روح جمعی دارد: افکار عمومی و گرایش های همسوی اجتماعی حاکی از آن است.</a:t>
            </a:r>
          </a:p>
          <a:p>
            <a:pPr marL="269875" indent="-269875">
              <a:buFont typeface="+mj-lt"/>
              <a:buAutoNum type="arabicParenR"/>
            </a:pPr>
            <a:r>
              <a:rPr lang="fa-IR" sz="2400" dirty="0" smtClean="0">
                <a:cs typeface="_  Yekan" panose="00000400000000000000" pitchFamily="2" charset="-78"/>
              </a:rPr>
              <a:t>"</a:t>
            </a:r>
            <a:r>
              <a:rPr lang="fa-IR" sz="2400" dirty="0">
                <a:cs typeface="_  Yekan" panose="00000400000000000000" pitchFamily="2" charset="-78"/>
              </a:rPr>
              <a:t>حذر الموت"،"فرح فخور" ،"تضرع"؛سه غایت تحصیلی اجتماعی در ضرائی مثل کروناست.قرآن از مامدیریت معنوی ماجرا برای رسیدن به آستانه عمومی و اجتماعی تضرع(لعلهم یتضرعون) را خواسته است.</a:t>
            </a:r>
          </a:p>
          <a:p>
            <a:pPr marL="269875" indent="-269875">
              <a:buFont typeface="+mj-lt"/>
              <a:buAutoNum type="arabicParenR"/>
            </a:pPr>
            <a:r>
              <a:rPr lang="fa-IR" sz="2400" dirty="0" smtClean="0">
                <a:cs typeface="_  Yekan" panose="00000400000000000000" pitchFamily="2" charset="-78"/>
              </a:rPr>
              <a:t>تضرع،یک </a:t>
            </a:r>
            <a:r>
              <a:rPr lang="fa-IR" sz="2400" dirty="0">
                <a:cs typeface="_  Yekan" panose="00000400000000000000" pitchFamily="2" charset="-78"/>
              </a:rPr>
              <a:t>حالت باطنی و قلبی است نه الزاما یک عمل و مناسک فردی یا جمعی خاص. گرچه حالات قلبی خود را در ضمن اعمالی نشان می دهند (دست به آسمان بالا بردن و</a:t>
            </a:r>
            <a:r>
              <a:rPr lang="fa-IR" sz="2400" dirty="0" smtClean="0">
                <a:cs typeface="_  Yekan" panose="00000400000000000000" pitchFamily="2" charset="-78"/>
              </a:rPr>
              <a:t>...دراحادیث)</a:t>
            </a:r>
            <a:endParaRPr lang="fa-IR" sz="2400" dirty="0">
              <a:cs typeface="_  Yekan" panose="00000400000000000000" pitchFamily="2" charset="-78"/>
            </a:endParaRPr>
          </a:p>
          <a:p>
            <a:pPr marL="269875" indent="-269875">
              <a:buFont typeface="+mj-lt"/>
              <a:buAutoNum type="arabicParenR"/>
            </a:pPr>
            <a:r>
              <a:rPr lang="fa-IR" sz="2400" dirty="0" smtClean="0">
                <a:cs typeface="_  Yekan" panose="00000400000000000000" pitchFamily="2" charset="-78"/>
              </a:rPr>
              <a:t>تضرع</a:t>
            </a:r>
            <a:r>
              <a:rPr lang="fa-IR" sz="2400" dirty="0">
                <a:cs typeface="_  Yekan" panose="00000400000000000000" pitchFamily="2" charset="-78"/>
              </a:rPr>
              <a:t>، با پروتکل های بهداشتی سلامت تن رابطه طولی دارد نه عرضی: پس جای آنها نمی نشیند و بدیل آنها نمی شود</a:t>
            </a:r>
            <a:r>
              <a:rPr lang="fa-IR" sz="2400" dirty="0" smtClean="0">
                <a:cs typeface="_  Yekan" panose="00000400000000000000" pitchFamily="2" charset="-78"/>
              </a:rPr>
              <a:t>.(</a:t>
            </a:r>
            <a:r>
              <a:rPr lang="fa-IR" sz="2400" dirty="0">
                <a:cs typeface="_  Yekan" panose="00000400000000000000" pitchFamily="2" charset="-78"/>
              </a:rPr>
              <a:t>مقصود این بحث تغییر پروتکل ها درباره محافل و اماکن معنوی و مذهبی نیست)</a:t>
            </a:r>
          </a:p>
          <a:p>
            <a:pPr marL="269875" indent="-269875">
              <a:buFont typeface="+mj-lt"/>
              <a:buAutoNum type="arabicParenR"/>
            </a:pPr>
            <a:r>
              <a:rPr lang="fa-IR" sz="2400" dirty="0" smtClean="0">
                <a:cs typeface="_  Yekan" panose="00000400000000000000" pitchFamily="2" charset="-78"/>
              </a:rPr>
              <a:t>اینجا </a:t>
            </a:r>
            <a:r>
              <a:rPr lang="fa-IR" sz="2400" dirty="0">
                <a:cs typeface="_  Yekan" panose="00000400000000000000" pitchFamily="2" charset="-78"/>
              </a:rPr>
              <a:t>دنبال تعقیب اثر تضرع در درمان و پیشگیری هم نیستیم : خود تضرع عمومی مستقلا خواستنی است</a:t>
            </a:r>
            <a:r>
              <a:rPr lang="fa-IR" sz="2400" dirty="0" smtClean="0">
                <a:cs typeface="_  Yekan" panose="00000400000000000000" pitchFamily="2" charset="-78"/>
              </a:rPr>
              <a:t>.</a:t>
            </a:r>
            <a:endParaRPr lang="fa-IR" sz="2400" dirty="0">
              <a:cs typeface="_  Yekan" panose="00000400000000000000" pitchFamily="2" charset="-78"/>
            </a:endParaRPr>
          </a:p>
        </p:txBody>
      </p:sp>
    </p:spTree>
    <p:extLst>
      <p:ext uri="{BB962C8B-B14F-4D97-AF65-F5344CB8AC3E}">
        <p14:creationId xmlns:p14="http://schemas.microsoft.com/office/powerpoint/2010/main" val="1015455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737" y="2731420"/>
            <a:ext cx="10058400" cy="1609344"/>
          </a:xfrm>
        </p:spPr>
        <p:txBody>
          <a:bodyPr>
            <a:noAutofit/>
          </a:bodyPr>
          <a:lstStyle/>
          <a:p>
            <a:pPr algn="ctr">
              <a:lnSpc>
                <a:spcPct val="150000"/>
              </a:lnSpc>
            </a:pPr>
            <a:r>
              <a:rPr lang="fa-IR" sz="4400" b="1" dirty="0">
                <a:latin typeface="Neirizi" panose="02000503000000020002" pitchFamily="2" charset="0"/>
                <a:cs typeface="Neirizi" panose="02000503000000020002" pitchFamily="2" charset="0"/>
              </a:rPr>
              <a:t>اصل برای پیوست های معنوی به پروتکل ها </a:t>
            </a:r>
            <a:br>
              <a:rPr lang="fa-IR" sz="4400" b="1" dirty="0">
                <a:latin typeface="Neirizi" panose="02000503000000020002" pitchFamily="2" charset="0"/>
                <a:cs typeface="Neirizi" panose="02000503000000020002" pitchFamily="2" charset="0"/>
              </a:rPr>
            </a:br>
            <a:r>
              <a:rPr lang="fa-IR" sz="4400" b="1" dirty="0" smtClean="0">
                <a:latin typeface="Neirizi" panose="02000503000000020002" pitchFamily="2" charset="0"/>
                <a:cs typeface="Neirizi" panose="02000503000000020002" pitchFamily="2" charset="0"/>
              </a:rPr>
              <a:t>در </a:t>
            </a:r>
            <a:r>
              <a:rPr lang="fa-IR" sz="4400" b="1" dirty="0">
                <a:latin typeface="Neirizi" panose="02000503000000020002" pitchFamily="2" charset="0"/>
                <a:cs typeface="Neirizi" panose="02000503000000020002" pitchFamily="2" charset="0"/>
              </a:rPr>
              <a:t>جهت تحصیل تضرع اجتماعی:</a:t>
            </a:r>
            <a:endParaRPr lang="fa-IR" sz="4400" dirty="0">
              <a:latin typeface="Neirizi" panose="02000503000000020002" pitchFamily="2" charset="0"/>
              <a:cs typeface="Neirizi" panose="02000503000000020002" pitchFamily="2" charset="0"/>
            </a:endParaRPr>
          </a:p>
        </p:txBody>
      </p:sp>
      <p:sp>
        <p:nvSpPr>
          <p:cNvPr id="6" name="Title 3"/>
          <p:cNvSpPr txBox="1">
            <a:spLocks/>
          </p:cNvSpPr>
          <p:nvPr/>
        </p:nvSpPr>
        <p:spPr>
          <a:xfrm>
            <a:off x="9885403" y="2624328"/>
            <a:ext cx="1540475" cy="1609344"/>
          </a:xfrm>
          <a:prstGeom prst="rect">
            <a:avLst/>
          </a:prstGeom>
        </p:spPr>
        <p:txBody>
          <a:bodyPr vert="horz" lIns="91440" tIns="45720" rIns="91440" bIns="45720" rtlCol="0" anchor="ctr">
            <a:noAutofit/>
          </a:bodyPr>
          <a:lstStyle>
            <a:lvl1pPr algn="l" defTabSz="914400" rtl="1"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fa-IR" sz="11500" cap="none" dirty="0" smtClean="0">
                <a:ln w="0"/>
                <a:solidFill>
                  <a:schemeClr val="tx1"/>
                </a:solidFill>
                <a:effectLst>
                  <a:outerShdw blurRad="38100" dist="38100" dir="2700000" algn="tl">
                    <a:srgbClr val="000000">
                      <a:alpha val="43137"/>
                    </a:srgbClr>
                  </a:outerShdw>
                </a:effectLst>
                <a:latin typeface="Neirizi" panose="02000503000000020002" pitchFamily="2" charset="0"/>
                <a:cs typeface="Neirizi" panose="02000503000000020002" pitchFamily="2" charset="0"/>
              </a:rPr>
              <a:t>5</a:t>
            </a:r>
            <a:endParaRPr lang="fa-IR" sz="11500" cap="none" dirty="0">
              <a:ln w="0"/>
              <a:solidFill>
                <a:schemeClr val="tx1"/>
              </a:solidFill>
              <a:effectLst>
                <a:outerShdw blurRad="38100" dist="38100" dir="2700000" algn="tl">
                  <a:srgbClr val="000000">
                    <a:alpha val="43137"/>
                  </a:srgbClr>
                </a:outerShdw>
              </a:effectLst>
              <a:latin typeface="Neirizi" panose="02000503000000020002" pitchFamily="2" charset="0"/>
              <a:cs typeface="Neirizi" panose="02000503000000020002" pitchFamily="2" charset="0"/>
            </a:endParaRPr>
          </a:p>
        </p:txBody>
      </p:sp>
      <p:sp>
        <p:nvSpPr>
          <p:cNvPr id="8" name="Title 3"/>
          <p:cNvSpPr txBox="1">
            <a:spLocks/>
          </p:cNvSpPr>
          <p:nvPr/>
        </p:nvSpPr>
        <p:spPr>
          <a:xfrm>
            <a:off x="9885403" y="2838512"/>
            <a:ext cx="1540475" cy="1609344"/>
          </a:xfrm>
          <a:prstGeom prst="rect">
            <a:avLst/>
          </a:prstGeom>
        </p:spPr>
        <p:txBody>
          <a:bodyPr vert="horz" lIns="91440" tIns="45720" rIns="91440" bIns="45720" rtlCol="0" anchor="ctr">
            <a:noAutofit/>
          </a:bodyPr>
          <a:lstStyle>
            <a:lvl1pPr algn="l" defTabSz="914400" rtl="1"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fa-IR" sz="11500" cap="none" dirty="0" smtClean="0">
                <a:ln w="0"/>
                <a:solidFill>
                  <a:schemeClr val="tx1"/>
                </a:solidFill>
                <a:effectLst/>
                <a:latin typeface="Neirizi" panose="02000503000000020002" pitchFamily="2" charset="0"/>
                <a:cs typeface="Neirizi" panose="02000503000000020002" pitchFamily="2" charset="0"/>
              </a:rPr>
              <a:t>-</a:t>
            </a:r>
            <a:endParaRPr lang="fa-IR" sz="11500" cap="none" dirty="0">
              <a:ln w="0"/>
              <a:solidFill>
                <a:schemeClr val="tx1"/>
              </a:solidFill>
              <a:effectLst/>
              <a:latin typeface="Neirizi" panose="02000503000000020002" pitchFamily="2" charset="0"/>
              <a:cs typeface="Neirizi" panose="02000503000000020002" pitchFamily="2" charset="0"/>
            </a:endParaRPr>
          </a:p>
        </p:txBody>
      </p:sp>
    </p:spTree>
    <p:extLst>
      <p:ext uri="{BB962C8B-B14F-4D97-AF65-F5344CB8AC3E}">
        <p14:creationId xmlns:p14="http://schemas.microsoft.com/office/powerpoint/2010/main" val="2650384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22581" y="313465"/>
            <a:ext cx="1488820" cy="1496794"/>
          </a:xfrm>
        </p:spPr>
        <p:txBody>
          <a:bodyPr>
            <a:normAutofit/>
          </a:bodyPr>
          <a:lstStyle/>
          <a:p>
            <a:pPr algn="ctr">
              <a:lnSpc>
                <a:spcPct val="150000"/>
              </a:lnSpc>
            </a:pPr>
            <a:r>
              <a:rPr lang="fa-IR" sz="4000" b="1" dirty="0" smtClean="0">
                <a:latin typeface="Neirizi" panose="02000503000000020002" pitchFamily="2" charset="0"/>
                <a:cs typeface="Neirizi" panose="02000503000000020002" pitchFamily="2" charset="0"/>
              </a:rPr>
              <a:t>اصل</a:t>
            </a:r>
            <a:endParaRPr lang="fa-IR" sz="4000" dirty="0">
              <a:latin typeface="Neirizi" panose="02000503000000020002" pitchFamily="2" charset="0"/>
              <a:cs typeface="Neirizi" panose="02000503000000020002" pitchFamily="2" charset="0"/>
            </a:endParaRPr>
          </a:p>
        </p:txBody>
      </p:sp>
      <p:sp>
        <p:nvSpPr>
          <p:cNvPr id="9" name="Oval 8"/>
          <p:cNvSpPr/>
          <p:nvPr/>
        </p:nvSpPr>
        <p:spPr>
          <a:xfrm>
            <a:off x="9491697" y="593941"/>
            <a:ext cx="927138" cy="935842"/>
          </a:xfrm>
          <a:prstGeom prst="ellipse">
            <a:avLst/>
          </a:prstGeom>
          <a:noFill/>
          <a:ln w="57150" cap="flat" cmpd="sng" algn="ctr">
            <a:solidFill>
              <a:schemeClr val="accent1"/>
            </a:solidFill>
            <a:prstDash val="lgDashDot"/>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1" anchor="ctr"/>
          <a:lstStyle/>
          <a:p>
            <a:pPr algn="ctr"/>
            <a:endParaRPr lang="fa-IR"/>
          </a:p>
        </p:txBody>
      </p:sp>
      <p:sp>
        <p:nvSpPr>
          <p:cNvPr id="10" name="Title 3"/>
          <p:cNvSpPr txBox="1">
            <a:spLocks/>
          </p:cNvSpPr>
          <p:nvPr/>
        </p:nvSpPr>
        <p:spPr>
          <a:xfrm>
            <a:off x="9249260" y="369883"/>
            <a:ext cx="1412012" cy="1383958"/>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fa-IR" sz="4400" cap="none" dirty="0" smtClean="0">
                <a:ln w="0"/>
                <a:solidFill>
                  <a:schemeClr val="tx1"/>
                </a:solidFill>
                <a:effectLst>
                  <a:outerShdw blurRad="38100" dist="19050" dir="2700000" algn="tl" rotWithShape="0">
                    <a:schemeClr val="dk1">
                      <a:alpha val="40000"/>
                    </a:schemeClr>
                  </a:outerShdw>
                </a:effectLst>
                <a:cs typeface="_  Yekan" panose="00000400000000000000" pitchFamily="2" charset="-78"/>
              </a:rPr>
              <a:t>1</a:t>
            </a:r>
            <a:endParaRPr lang="en-US" sz="6000" cap="none" dirty="0">
              <a:ln w="0"/>
              <a:solidFill>
                <a:schemeClr val="tx1"/>
              </a:solidFill>
              <a:effectLst>
                <a:outerShdw blurRad="38100" dist="19050" dir="2700000" algn="tl" rotWithShape="0">
                  <a:schemeClr val="dk1">
                    <a:alpha val="40000"/>
                  </a:schemeClr>
                </a:outerShdw>
              </a:effectLst>
              <a:cs typeface="_  Yekan" panose="00000400000000000000" pitchFamily="2" charset="-78"/>
            </a:endParaRPr>
          </a:p>
        </p:txBody>
      </p:sp>
      <p:sp>
        <p:nvSpPr>
          <p:cNvPr id="5" name="Title 3"/>
          <p:cNvSpPr txBox="1">
            <a:spLocks/>
          </p:cNvSpPr>
          <p:nvPr/>
        </p:nvSpPr>
        <p:spPr>
          <a:xfrm>
            <a:off x="465277" y="-171465"/>
            <a:ext cx="10058400" cy="2466653"/>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lnSpc>
                <a:spcPct val="150000"/>
              </a:lnSpc>
            </a:pPr>
            <a:r>
              <a:rPr lang="fa-IR" sz="3600" b="1" dirty="0">
                <a:latin typeface="Neirizi" panose="02000503000000020002" pitchFamily="2" charset="0"/>
                <a:cs typeface="Neirizi" panose="02000503000000020002" pitchFamily="2" charset="0"/>
              </a:rPr>
              <a:t>مرگ اندیشی بجای مرگ هراسی(حذرالموت):</a:t>
            </a:r>
            <a:endParaRPr lang="fa-IR" sz="3600" dirty="0">
              <a:latin typeface="Neirizi" panose="02000503000000020002" pitchFamily="2" charset="0"/>
              <a:cs typeface="Neirizi" panose="02000503000000020002" pitchFamily="2" charset="0"/>
            </a:endParaRPr>
          </a:p>
        </p:txBody>
      </p:sp>
      <p:sp>
        <p:nvSpPr>
          <p:cNvPr id="8" name="Rectangle 7"/>
          <p:cNvSpPr/>
          <p:nvPr/>
        </p:nvSpPr>
        <p:spPr>
          <a:xfrm>
            <a:off x="656823" y="1977899"/>
            <a:ext cx="10813845" cy="4154984"/>
          </a:xfrm>
          <a:prstGeom prst="rect">
            <a:avLst/>
          </a:prstGeom>
        </p:spPr>
        <p:txBody>
          <a:bodyPr wrap="square">
            <a:spAutoFit/>
          </a:bodyPr>
          <a:lstStyle/>
          <a:p>
            <a:pPr marL="252413" indent="-252413" algn="r" rtl="1">
              <a:buClr>
                <a:srgbClr val="C00000"/>
              </a:buClr>
              <a:buFont typeface="Arial" panose="020B0604020202020204" pitchFamily="34" charset="0"/>
              <a:buChar char="•"/>
            </a:pPr>
            <a:r>
              <a:rPr lang="fa-IR" sz="2400" dirty="0" smtClean="0">
                <a:cs typeface="_  Yekan" panose="00000400000000000000" pitchFamily="2" charset="-78"/>
              </a:rPr>
              <a:t>سه مفهوم: </a:t>
            </a:r>
            <a:r>
              <a:rPr lang="fa-IR" sz="2400" dirty="0" smtClean="0">
                <a:solidFill>
                  <a:srgbClr val="FF0000"/>
                </a:solidFill>
                <a:cs typeface="_  Yekan" panose="00000400000000000000" pitchFamily="2" charset="-78"/>
              </a:rPr>
              <a:t>مرگ اندیشی </a:t>
            </a:r>
            <a:r>
              <a:rPr lang="fa-IR" sz="2400" dirty="0" smtClean="0">
                <a:cs typeface="_  Yekan" panose="00000400000000000000" pitchFamily="2" charset="-78"/>
              </a:rPr>
              <a:t>(فکر کردن درباره مرگ)/</a:t>
            </a:r>
            <a:r>
              <a:rPr lang="fa-IR" sz="2400" dirty="0" smtClean="0">
                <a:solidFill>
                  <a:srgbClr val="FF0000"/>
                </a:solidFill>
                <a:cs typeface="_  Yekan" panose="00000400000000000000" pitchFamily="2" charset="-78"/>
              </a:rPr>
              <a:t>مرگ هراسی </a:t>
            </a:r>
            <a:r>
              <a:rPr lang="fa-IR" sz="2400" dirty="0" smtClean="0">
                <a:cs typeface="_  Yekan" panose="00000400000000000000" pitchFamily="2" charset="-78"/>
              </a:rPr>
              <a:t>(وحشت از پدیده مرگ)/  </a:t>
            </a:r>
            <a:r>
              <a:rPr lang="fa-IR" sz="2400" dirty="0" smtClean="0">
                <a:solidFill>
                  <a:srgbClr val="FF0000"/>
                </a:solidFill>
                <a:cs typeface="_  Yekan" panose="00000400000000000000" pitchFamily="2" charset="-78"/>
              </a:rPr>
              <a:t>مرگ پویائی </a:t>
            </a:r>
            <a:r>
              <a:rPr lang="fa-IR" sz="2400" dirty="0" smtClean="0">
                <a:cs typeface="_  Yekan" panose="00000400000000000000" pitchFamily="2" charset="-78"/>
              </a:rPr>
              <a:t>(تعامل با مرگ و تجربه فعال از آن)</a:t>
            </a:r>
          </a:p>
          <a:p>
            <a:pPr marL="252413" indent="-252413" algn="r" rtl="1">
              <a:buClr>
                <a:srgbClr val="C00000"/>
              </a:buClr>
              <a:buFont typeface="Arial" panose="020B0604020202020204" pitchFamily="34" charset="0"/>
              <a:buChar char="•"/>
            </a:pPr>
            <a:r>
              <a:rPr lang="fa-IR" sz="2400" dirty="0" smtClean="0">
                <a:cs typeface="_  Yekan" panose="00000400000000000000" pitchFamily="2" charset="-78"/>
              </a:rPr>
              <a:t>مرگ اندیشی رااول فروید بیماری روانی خواند اما ارنست بکر ثابت کرد نشانه سلامت روانی است.کتاب راهنمای سلامت روانی از انجمن روانشناسی آمریکا آنرا شاخصه سلامت روانی دانست.</a:t>
            </a:r>
          </a:p>
          <a:p>
            <a:pPr marL="252413" indent="-252413" algn="r" rtl="1">
              <a:buClr>
                <a:srgbClr val="C00000"/>
              </a:buClr>
              <a:buFont typeface="Arial" panose="020B0604020202020204" pitchFamily="34" charset="0"/>
              <a:buChar char="•"/>
            </a:pPr>
            <a:r>
              <a:rPr lang="fa-IR" sz="2400" dirty="0" smtClean="0">
                <a:cs typeface="_  Yekan" panose="00000400000000000000" pitchFamily="2" charset="-78"/>
              </a:rPr>
              <a:t>جنبش آگاهی از مرگ در روانشناسی شکل گرفت که توصیه میکرد از کودکی،مرگ اندیش بار بیاوریم.</a:t>
            </a:r>
          </a:p>
          <a:p>
            <a:pPr marL="252413" indent="-252413" algn="r" rtl="1">
              <a:buClr>
                <a:srgbClr val="C00000"/>
              </a:buClr>
              <a:buFont typeface="Arial" panose="020B0604020202020204" pitchFamily="34" charset="0"/>
              <a:buChar char="•"/>
            </a:pPr>
            <a:r>
              <a:rPr lang="fa-IR" sz="2400" dirty="0" smtClean="0">
                <a:cs typeface="_  Yekan" panose="00000400000000000000" pitchFamily="2" charset="-78"/>
              </a:rPr>
              <a:t>ثابت شد:مرگ اندیشی با مرگ هراسی نسبت معکوس دارد.</a:t>
            </a:r>
          </a:p>
          <a:p>
            <a:pPr marL="252413" indent="-252413" algn="r" rtl="1">
              <a:buClr>
                <a:srgbClr val="C00000"/>
              </a:buClr>
              <a:buFont typeface="Arial" panose="020B0604020202020204" pitchFamily="34" charset="0"/>
              <a:buChar char="•"/>
            </a:pPr>
            <a:r>
              <a:rPr lang="fa-IR" sz="2400" dirty="0" smtClean="0">
                <a:cs typeface="_  Yekan" panose="00000400000000000000" pitchFamily="2" charset="-78"/>
              </a:rPr>
              <a:t>نیچه مرگ پویائی را چنین توصیه کرد: فرشته مرگ را تصور کردی،فرض کن فقط فرصت نوشتن یک جمله دو پهلو برای سنگ قبرت داده است:آرمان زندگی ات چه بود؟/واقعیت چه شد؟/ حالا دست سر واقعیت بکش و فکر کن مرگ به تو فرصت داده ،از حالا با آرمانت زندگی کن!</a:t>
            </a:r>
            <a:endParaRPr lang="fa-IR" dirty="0">
              <a:cs typeface="_  Yekan" panose="00000400000000000000" pitchFamily="2" charset="-78"/>
            </a:endParaRPr>
          </a:p>
        </p:txBody>
      </p:sp>
    </p:spTree>
    <p:extLst>
      <p:ext uri="{BB962C8B-B14F-4D97-AF65-F5344CB8AC3E}">
        <p14:creationId xmlns:p14="http://schemas.microsoft.com/office/powerpoint/2010/main" val="2520807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0615" y="1866677"/>
            <a:ext cx="9813701" cy="4057604"/>
          </a:xfrm>
        </p:spPr>
        <p:txBody>
          <a:bodyPr>
            <a:noAutofit/>
          </a:bodyPr>
          <a:lstStyle/>
          <a:p>
            <a:pPr marL="0" indent="0" algn="ctr">
              <a:buNone/>
            </a:pPr>
            <a:r>
              <a:rPr lang="fa-IR" sz="2800" dirty="0">
                <a:effectLst>
                  <a:outerShdw blurRad="38100" dist="38100" dir="2700000" algn="tl">
                    <a:srgbClr val="000000">
                      <a:alpha val="43137"/>
                    </a:srgbClr>
                  </a:outerShdw>
                </a:effectLst>
                <a:cs typeface="_  Yekan" panose="00000400000000000000" pitchFamily="2" charset="-78"/>
              </a:rPr>
              <a:t>روایات زیاد این جمع بندی را برای فقهاء موجب شده است</a:t>
            </a:r>
            <a:r>
              <a:rPr lang="fa-IR" sz="2800" dirty="0" smtClean="0">
                <a:effectLst>
                  <a:outerShdw blurRad="38100" dist="38100" dir="2700000" algn="tl">
                    <a:srgbClr val="000000">
                      <a:alpha val="43137"/>
                    </a:srgbClr>
                  </a:outerShdw>
                </a:effectLst>
                <a:cs typeface="_  Yekan" panose="00000400000000000000" pitchFamily="2" charset="-78"/>
              </a:rPr>
              <a:t>:</a:t>
            </a:r>
          </a:p>
          <a:p>
            <a:pPr marL="0" indent="0" algn="ctr">
              <a:buNone/>
            </a:pPr>
            <a:endParaRPr lang="fa-IR" sz="2800" dirty="0">
              <a:effectLst>
                <a:outerShdw blurRad="38100" dist="38100" dir="2700000" algn="tl">
                  <a:srgbClr val="000000">
                    <a:alpha val="43137"/>
                  </a:srgbClr>
                </a:outerShdw>
              </a:effectLst>
              <a:cs typeface="_  Yekan" panose="00000400000000000000" pitchFamily="2" charset="-78"/>
            </a:endParaRPr>
          </a:p>
          <a:p>
            <a:pPr marL="0" indent="0">
              <a:buNone/>
            </a:pPr>
            <a:r>
              <a:rPr lang="fa-IR" sz="2800" dirty="0">
                <a:cs typeface="_  Yekan" panose="00000400000000000000" pitchFamily="2" charset="-78"/>
              </a:rPr>
              <a:t>کراهت از مرگ ،حرام نیست اما مستحب است وقتی نشانه های مرگ در انسان پیدا شد لقاء و دیدار پروردگارش را دوست بدارد.</a:t>
            </a:r>
          </a:p>
          <a:p>
            <a:pPr marL="0" indent="0">
              <a:buNone/>
            </a:pPr>
            <a:r>
              <a:rPr lang="fa-IR" sz="2800" dirty="0">
                <a:cs typeface="_  Yekan" panose="00000400000000000000" pitchFamily="2" charset="-78"/>
              </a:rPr>
              <a:t> تمنای مرگ مکروه است. آرزوی دراز و مرگ را دور دست حساب آوردن نیز مکروه است.</a:t>
            </a:r>
          </a:p>
          <a:p>
            <a:pPr marL="0" indent="0">
              <a:buNone/>
            </a:pPr>
            <a:r>
              <a:rPr lang="fa-IR" sz="2800" dirty="0">
                <a:cs typeface="_  Yekan" panose="00000400000000000000" pitchFamily="2" charset="-78"/>
              </a:rPr>
              <a:t>مستحب است زیاد یاد مرگ شود </a:t>
            </a:r>
            <a:r>
              <a:rPr lang="fa-IR" sz="2800" dirty="0" smtClean="0">
                <a:cs typeface="_  Yekan" panose="00000400000000000000" pitchFamily="2" charset="-78"/>
              </a:rPr>
              <a:t>.فرارکردن </a:t>
            </a:r>
            <a:r>
              <a:rPr lang="fa-IR" sz="2800" dirty="0">
                <a:cs typeface="_  Yekan" panose="00000400000000000000" pitchFamily="2" charset="-78"/>
              </a:rPr>
              <a:t>از وبا و طاعون (بیماری فراگیر) </a:t>
            </a:r>
            <a:r>
              <a:rPr lang="fa-IR" sz="2800" dirty="0" smtClean="0">
                <a:cs typeface="_  Yekan" panose="00000400000000000000" pitchFamily="2" charset="-78"/>
              </a:rPr>
              <a:t>جایز است.(</a:t>
            </a:r>
            <a:r>
              <a:rPr lang="fa-IR" sz="2800" dirty="0">
                <a:cs typeface="_  Yekan" panose="00000400000000000000" pitchFamily="2" charset="-78"/>
              </a:rPr>
              <a:t>العروةالوثقی سید یزدی ج1ص376)</a:t>
            </a:r>
          </a:p>
        </p:txBody>
      </p:sp>
      <p:sp>
        <p:nvSpPr>
          <p:cNvPr id="5" name="Title 3"/>
          <p:cNvSpPr>
            <a:spLocks noGrp="1"/>
          </p:cNvSpPr>
          <p:nvPr>
            <p:ph type="title"/>
          </p:nvPr>
        </p:nvSpPr>
        <p:spPr>
          <a:xfrm>
            <a:off x="10322581" y="313465"/>
            <a:ext cx="1488820" cy="1496794"/>
          </a:xfrm>
        </p:spPr>
        <p:txBody>
          <a:bodyPr>
            <a:normAutofit/>
          </a:bodyPr>
          <a:lstStyle/>
          <a:p>
            <a:pPr algn="ctr">
              <a:lnSpc>
                <a:spcPct val="150000"/>
              </a:lnSpc>
            </a:pPr>
            <a:r>
              <a:rPr lang="fa-IR" sz="4000" b="1" dirty="0" smtClean="0">
                <a:latin typeface="Neirizi" panose="02000503000000020002" pitchFamily="2" charset="0"/>
                <a:cs typeface="Neirizi" panose="02000503000000020002" pitchFamily="2" charset="0"/>
              </a:rPr>
              <a:t>اصل</a:t>
            </a:r>
            <a:endParaRPr lang="fa-IR" sz="4000" dirty="0">
              <a:latin typeface="Neirizi" panose="02000503000000020002" pitchFamily="2" charset="0"/>
              <a:cs typeface="Neirizi" panose="02000503000000020002" pitchFamily="2" charset="0"/>
            </a:endParaRPr>
          </a:p>
        </p:txBody>
      </p:sp>
      <p:sp>
        <p:nvSpPr>
          <p:cNvPr id="6" name="Oval 5"/>
          <p:cNvSpPr/>
          <p:nvPr/>
        </p:nvSpPr>
        <p:spPr>
          <a:xfrm>
            <a:off x="9491697" y="593941"/>
            <a:ext cx="927138" cy="935842"/>
          </a:xfrm>
          <a:prstGeom prst="ellipse">
            <a:avLst/>
          </a:prstGeom>
          <a:noFill/>
          <a:ln w="57150" cap="flat" cmpd="sng" algn="ctr">
            <a:solidFill>
              <a:schemeClr val="accent1"/>
            </a:solidFill>
            <a:prstDash val="lgDashDot"/>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1" anchor="ctr"/>
          <a:lstStyle/>
          <a:p>
            <a:pPr algn="ctr"/>
            <a:endParaRPr lang="fa-IR"/>
          </a:p>
        </p:txBody>
      </p:sp>
      <p:sp>
        <p:nvSpPr>
          <p:cNvPr id="7" name="Title 3"/>
          <p:cNvSpPr txBox="1">
            <a:spLocks/>
          </p:cNvSpPr>
          <p:nvPr/>
        </p:nvSpPr>
        <p:spPr>
          <a:xfrm>
            <a:off x="9249260" y="369883"/>
            <a:ext cx="1412012" cy="1383958"/>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fa-IR" sz="4400" cap="none" dirty="0" smtClean="0">
                <a:ln w="0"/>
                <a:solidFill>
                  <a:schemeClr val="tx1"/>
                </a:solidFill>
                <a:effectLst>
                  <a:outerShdw blurRad="38100" dist="19050" dir="2700000" algn="tl" rotWithShape="0">
                    <a:schemeClr val="dk1">
                      <a:alpha val="40000"/>
                    </a:schemeClr>
                  </a:outerShdw>
                </a:effectLst>
                <a:cs typeface="_  Yekan" panose="00000400000000000000" pitchFamily="2" charset="-78"/>
              </a:rPr>
              <a:t>1</a:t>
            </a:r>
            <a:endParaRPr lang="en-US" sz="6000" cap="none" dirty="0">
              <a:ln w="0"/>
              <a:solidFill>
                <a:schemeClr val="tx1"/>
              </a:solidFill>
              <a:effectLst>
                <a:outerShdw blurRad="38100" dist="19050" dir="2700000" algn="tl" rotWithShape="0">
                  <a:schemeClr val="dk1">
                    <a:alpha val="40000"/>
                  </a:schemeClr>
                </a:outerShdw>
              </a:effectLst>
              <a:cs typeface="_  Yekan" panose="00000400000000000000" pitchFamily="2" charset="-78"/>
            </a:endParaRPr>
          </a:p>
        </p:txBody>
      </p:sp>
    </p:spTree>
    <p:extLst>
      <p:ext uri="{BB962C8B-B14F-4D97-AF65-F5344CB8AC3E}">
        <p14:creationId xmlns:p14="http://schemas.microsoft.com/office/powerpoint/2010/main" val="502627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22581" y="313465"/>
            <a:ext cx="1488820" cy="1496794"/>
          </a:xfrm>
        </p:spPr>
        <p:txBody>
          <a:bodyPr>
            <a:normAutofit/>
          </a:bodyPr>
          <a:lstStyle/>
          <a:p>
            <a:pPr algn="ctr">
              <a:lnSpc>
                <a:spcPct val="150000"/>
              </a:lnSpc>
            </a:pPr>
            <a:r>
              <a:rPr lang="fa-IR" sz="4000" b="1" dirty="0" smtClean="0">
                <a:latin typeface="Neirizi" panose="02000503000000020002" pitchFamily="2" charset="0"/>
                <a:cs typeface="Neirizi" panose="02000503000000020002" pitchFamily="2" charset="0"/>
              </a:rPr>
              <a:t>اصل</a:t>
            </a:r>
            <a:endParaRPr lang="fa-IR" sz="4000" dirty="0">
              <a:latin typeface="Neirizi" panose="02000503000000020002" pitchFamily="2" charset="0"/>
              <a:cs typeface="Neirizi" panose="02000503000000020002" pitchFamily="2" charset="0"/>
            </a:endParaRPr>
          </a:p>
        </p:txBody>
      </p:sp>
      <p:sp>
        <p:nvSpPr>
          <p:cNvPr id="9" name="Oval 8"/>
          <p:cNvSpPr/>
          <p:nvPr/>
        </p:nvSpPr>
        <p:spPr>
          <a:xfrm>
            <a:off x="9491697" y="593941"/>
            <a:ext cx="927138" cy="935842"/>
          </a:xfrm>
          <a:prstGeom prst="ellipse">
            <a:avLst/>
          </a:prstGeom>
          <a:noFill/>
          <a:ln w="57150" cap="flat" cmpd="sng" algn="ctr">
            <a:solidFill>
              <a:schemeClr val="accent1"/>
            </a:solidFill>
            <a:prstDash val="lgDashDot"/>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1" anchor="ctr"/>
          <a:lstStyle/>
          <a:p>
            <a:pPr algn="ctr"/>
            <a:endParaRPr lang="fa-IR"/>
          </a:p>
        </p:txBody>
      </p:sp>
      <p:sp>
        <p:nvSpPr>
          <p:cNvPr id="10" name="Title 3"/>
          <p:cNvSpPr txBox="1">
            <a:spLocks/>
          </p:cNvSpPr>
          <p:nvPr/>
        </p:nvSpPr>
        <p:spPr>
          <a:xfrm>
            <a:off x="9249260" y="369883"/>
            <a:ext cx="1412012" cy="1383958"/>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fa-IR" sz="4400" cap="none" dirty="0" smtClean="0">
                <a:ln w="0"/>
                <a:solidFill>
                  <a:schemeClr val="tx1"/>
                </a:solidFill>
                <a:effectLst>
                  <a:outerShdw blurRad="38100" dist="19050" dir="2700000" algn="tl" rotWithShape="0">
                    <a:schemeClr val="dk1">
                      <a:alpha val="40000"/>
                    </a:schemeClr>
                  </a:outerShdw>
                </a:effectLst>
                <a:cs typeface="_  Yekan" panose="00000400000000000000" pitchFamily="2" charset="-78"/>
              </a:rPr>
              <a:t>2</a:t>
            </a:r>
            <a:endParaRPr lang="en-US" sz="6000" cap="none" dirty="0">
              <a:ln w="0"/>
              <a:solidFill>
                <a:schemeClr val="tx1"/>
              </a:solidFill>
              <a:effectLst>
                <a:outerShdw blurRad="38100" dist="19050" dir="2700000" algn="tl" rotWithShape="0">
                  <a:schemeClr val="dk1">
                    <a:alpha val="40000"/>
                  </a:schemeClr>
                </a:outerShdw>
              </a:effectLst>
              <a:cs typeface="_  Yekan" panose="00000400000000000000" pitchFamily="2" charset="-78"/>
            </a:endParaRPr>
          </a:p>
        </p:txBody>
      </p:sp>
      <p:sp>
        <p:nvSpPr>
          <p:cNvPr id="5" name="Title 3"/>
          <p:cNvSpPr txBox="1">
            <a:spLocks/>
          </p:cNvSpPr>
          <p:nvPr/>
        </p:nvSpPr>
        <p:spPr>
          <a:xfrm>
            <a:off x="465277" y="-171465"/>
            <a:ext cx="10058400" cy="2466653"/>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lnSpc>
                <a:spcPct val="150000"/>
              </a:lnSpc>
            </a:pPr>
            <a:r>
              <a:rPr lang="fa-IR" sz="3600" b="1" dirty="0">
                <a:latin typeface="Neirizi" panose="02000503000000020002" pitchFamily="2" charset="0"/>
                <a:cs typeface="Neirizi" panose="02000503000000020002" pitchFamily="2" charset="0"/>
              </a:rPr>
              <a:t>خود مراقبتی آری خود بنیادی (فخور)نه!</a:t>
            </a:r>
          </a:p>
        </p:txBody>
      </p:sp>
      <p:sp>
        <p:nvSpPr>
          <p:cNvPr id="8" name="Rectangle 7"/>
          <p:cNvSpPr/>
          <p:nvPr/>
        </p:nvSpPr>
        <p:spPr>
          <a:xfrm>
            <a:off x="592428" y="1707440"/>
            <a:ext cx="11037195" cy="4893647"/>
          </a:xfrm>
          <a:prstGeom prst="rect">
            <a:avLst/>
          </a:prstGeom>
        </p:spPr>
        <p:txBody>
          <a:bodyPr wrap="square">
            <a:spAutoFit/>
          </a:bodyPr>
          <a:lstStyle/>
          <a:p>
            <a:pPr marL="252413" indent="-252413" algn="r" rtl="1">
              <a:buClr>
                <a:srgbClr val="C00000"/>
              </a:buClr>
              <a:buFont typeface="Arial" panose="020B0604020202020204" pitchFamily="34" charset="0"/>
              <a:buChar char="•"/>
            </a:pPr>
            <a:r>
              <a:rPr lang="fa-IR" sz="2400" dirty="0" smtClean="0">
                <a:cs typeface="_  Yekan" panose="00000400000000000000" pitchFamily="2" charset="-78"/>
              </a:rPr>
              <a:t>خداوند مراقب است و رعایت نکند؛ نه! این خلاف: "لاتُلقُوا بِاَیدِیکُم اِلَی التَّهلُکَه(195بقره):خود را به دست خود به هلاکت نیافکنید"؛است</a:t>
            </a:r>
          </a:p>
          <a:p>
            <a:pPr marL="252413" indent="-252413" algn="r" rtl="1">
              <a:buClr>
                <a:srgbClr val="C00000"/>
              </a:buClr>
              <a:buFont typeface="Arial" panose="020B0604020202020204" pitchFamily="34" charset="0"/>
              <a:buChar char="•"/>
            </a:pPr>
            <a:r>
              <a:rPr lang="fa-IR" sz="2400" dirty="0" smtClean="0">
                <a:cs typeface="_  Yekan" panose="00000400000000000000" pitchFamily="2" charset="-78"/>
              </a:rPr>
              <a:t>روایات تغییر سکونت ازشهر طاعون زده  به شهری دیگر جائز شمرده شده است(وسائل ج2ص430)</a:t>
            </a:r>
          </a:p>
          <a:p>
            <a:pPr marL="252413" indent="-252413" algn="r" rtl="1">
              <a:buClr>
                <a:srgbClr val="C00000"/>
              </a:buClr>
              <a:buFont typeface="Arial" panose="020B0604020202020204" pitchFamily="34" charset="0"/>
              <a:buChar char="•"/>
            </a:pPr>
            <a:r>
              <a:rPr lang="fa-IR" sz="2400" dirty="0" smtClean="0">
                <a:cs typeface="_  Yekan" panose="00000400000000000000" pitchFamily="2" charset="-78"/>
              </a:rPr>
              <a:t>اما اینکه مراقبت از خود را به مالک نفع و ضرر خود پنداشتن ؛خود را مالک مرگ و حیات پنداشتن ؛ خودبنیادی است .مانع تضرع و برگشت به خداست.</a:t>
            </a:r>
          </a:p>
          <a:p>
            <a:pPr marL="252413" indent="-252413" algn="r" rtl="1">
              <a:buClr>
                <a:srgbClr val="C00000"/>
              </a:buClr>
              <a:buFont typeface="Arial" panose="020B0604020202020204" pitchFamily="34" charset="0"/>
              <a:buChar char="•"/>
            </a:pPr>
            <a:r>
              <a:rPr lang="fa-IR" sz="2400" dirty="0" smtClean="0">
                <a:cs typeface="_  Yekan" panose="00000400000000000000" pitchFamily="2" charset="-78"/>
              </a:rPr>
              <a:t>روزنامه نیوزویک آمریکا درباره تعالیم پیامبر اسلام(ص)در خصوص واکنش به بیماری های فراگیر مثل کرونا مقاله ای به قلم کریچ کانسیدین منتشر کرد: به استناد روایاتی پیامبر اسلام را اولین کسی دانست که رعایت بهداشت و قرنطینه را برای جلوگیری از شیوع بیماری واگیرتوصیه کرده است.</a:t>
            </a:r>
          </a:p>
          <a:p>
            <a:pPr algn="ctr" rtl="1">
              <a:buClr>
                <a:srgbClr val="C00000"/>
              </a:buClr>
            </a:pPr>
            <a:r>
              <a:rPr lang="fa-IR" sz="2400" dirty="0" smtClean="0">
                <a:cs typeface="_  Yekan" panose="00000400000000000000" pitchFamily="2" charset="-78"/>
              </a:rPr>
              <a:t>از جمله نوشت: پیامبر اسلام در ایجاد توازن میان ایمان وعقل حکیمانه رفتار می کرد در حالیکه در خلال هفته های گذشته برخی گفتند که صرف دعا کردن می تواند مارا از ویروس کرونا حفظ کند! </a:t>
            </a:r>
            <a:r>
              <a:rPr lang="fa-IR" sz="2000" dirty="0" smtClean="0">
                <a:cs typeface="_  Yekan" panose="00000400000000000000" pitchFamily="2" charset="-78"/>
              </a:rPr>
              <a:t>(ر.ک: شفقنا 3 فروردین 99) </a:t>
            </a:r>
            <a:endParaRPr lang="fa-IR" dirty="0">
              <a:cs typeface="_  Yekan" panose="00000400000000000000" pitchFamily="2" charset="-78"/>
            </a:endParaRPr>
          </a:p>
        </p:txBody>
      </p:sp>
    </p:spTree>
    <p:extLst>
      <p:ext uri="{BB962C8B-B14F-4D97-AF65-F5344CB8AC3E}">
        <p14:creationId xmlns:p14="http://schemas.microsoft.com/office/powerpoint/2010/main" val="32527901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22581" y="313465"/>
            <a:ext cx="1488820" cy="1496794"/>
          </a:xfrm>
        </p:spPr>
        <p:txBody>
          <a:bodyPr>
            <a:normAutofit/>
          </a:bodyPr>
          <a:lstStyle/>
          <a:p>
            <a:pPr algn="ctr">
              <a:lnSpc>
                <a:spcPct val="150000"/>
              </a:lnSpc>
            </a:pPr>
            <a:r>
              <a:rPr lang="fa-IR" sz="4000" b="1" dirty="0" smtClean="0">
                <a:latin typeface="Neirizi" panose="02000503000000020002" pitchFamily="2" charset="0"/>
                <a:cs typeface="Neirizi" panose="02000503000000020002" pitchFamily="2" charset="0"/>
              </a:rPr>
              <a:t>اصل</a:t>
            </a:r>
            <a:endParaRPr lang="fa-IR" sz="4000" dirty="0">
              <a:latin typeface="Neirizi" panose="02000503000000020002" pitchFamily="2" charset="0"/>
              <a:cs typeface="Neirizi" panose="02000503000000020002" pitchFamily="2" charset="0"/>
            </a:endParaRPr>
          </a:p>
        </p:txBody>
      </p:sp>
      <p:sp>
        <p:nvSpPr>
          <p:cNvPr id="9" name="Oval 8"/>
          <p:cNvSpPr/>
          <p:nvPr/>
        </p:nvSpPr>
        <p:spPr>
          <a:xfrm>
            <a:off x="9491697" y="593941"/>
            <a:ext cx="927138" cy="935842"/>
          </a:xfrm>
          <a:prstGeom prst="ellipse">
            <a:avLst/>
          </a:prstGeom>
          <a:noFill/>
          <a:ln w="57150" cap="flat" cmpd="sng" algn="ctr">
            <a:solidFill>
              <a:schemeClr val="accent1"/>
            </a:solidFill>
            <a:prstDash val="lgDashDot"/>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1" anchor="ctr"/>
          <a:lstStyle/>
          <a:p>
            <a:pPr algn="ctr"/>
            <a:endParaRPr lang="fa-IR"/>
          </a:p>
        </p:txBody>
      </p:sp>
      <p:sp>
        <p:nvSpPr>
          <p:cNvPr id="10" name="Title 3"/>
          <p:cNvSpPr txBox="1">
            <a:spLocks/>
          </p:cNvSpPr>
          <p:nvPr/>
        </p:nvSpPr>
        <p:spPr>
          <a:xfrm>
            <a:off x="9249260" y="369883"/>
            <a:ext cx="1412012" cy="1383958"/>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fa-IR" sz="4400" cap="none" dirty="0" smtClean="0">
                <a:ln w="0"/>
                <a:solidFill>
                  <a:schemeClr val="tx1"/>
                </a:solidFill>
                <a:effectLst>
                  <a:outerShdw blurRad="38100" dist="19050" dir="2700000" algn="tl" rotWithShape="0">
                    <a:schemeClr val="dk1">
                      <a:alpha val="40000"/>
                    </a:schemeClr>
                  </a:outerShdw>
                </a:effectLst>
                <a:cs typeface="_  Yekan" panose="00000400000000000000" pitchFamily="2" charset="-78"/>
              </a:rPr>
              <a:t>3</a:t>
            </a:r>
            <a:endParaRPr lang="en-US" sz="6000" cap="none" dirty="0">
              <a:ln w="0"/>
              <a:solidFill>
                <a:schemeClr val="tx1"/>
              </a:solidFill>
              <a:effectLst>
                <a:outerShdw blurRad="38100" dist="19050" dir="2700000" algn="tl" rotWithShape="0">
                  <a:schemeClr val="dk1">
                    <a:alpha val="40000"/>
                  </a:schemeClr>
                </a:outerShdw>
              </a:effectLst>
              <a:cs typeface="_  Yekan" panose="00000400000000000000" pitchFamily="2" charset="-78"/>
            </a:endParaRPr>
          </a:p>
        </p:txBody>
      </p:sp>
      <p:sp>
        <p:nvSpPr>
          <p:cNvPr id="5" name="Title 3"/>
          <p:cNvSpPr txBox="1">
            <a:spLocks/>
          </p:cNvSpPr>
          <p:nvPr/>
        </p:nvSpPr>
        <p:spPr>
          <a:xfrm>
            <a:off x="5537915" y="-171465"/>
            <a:ext cx="4985762" cy="2466653"/>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lnSpc>
                <a:spcPct val="150000"/>
              </a:lnSpc>
            </a:pPr>
            <a:r>
              <a:rPr lang="fa-IR" sz="3600" b="1" dirty="0">
                <a:latin typeface="Neirizi" panose="02000503000000020002" pitchFamily="2" charset="0"/>
                <a:cs typeface="Neirizi" panose="02000503000000020002" pitchFamily="2" charset="0"/>
              </a:rPr>
              <a:t>نگاه آیاتی</a:t>
            </a:r>
          </a:p>
        </p:txBody>
      </p:sp>
      <p:sp>
        <p:nvSpPr>
          <p:cNvPr id="11" name="Content Placeholder 2"/>
          <p:cNvSpPr txBox="1">
            <a:spLocks/>
          </p:cNvSpPr>
          <p:nvPr/>
        </p:nvSpPr>
        <p:spPr>
          <a:xfrm>
            <a:off x="432486" y="1882229"/>
            <a:ext cx="11140606" cy="1586212"/>
          </a:xfrm>
          <a:prstGeom prst="rect">
            <a:avLst/>
          </a:prstGeom>
        </p:spPr>
        <p:txBody>
          <a:bodyPr>
            <a:noAutofit/>
          </a:bodyPr>
          <a:lstStyle>
            <a:lvl1pPr marL="182880" indent="-182880" algn="r" defTabSz="914400" rtl="1"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buFont typeface="Arial" panose="020B0604020202020204" pitchFamily="34" charset="0"/>
              <a:buChar char="•"/>
            </a:pPr>
            <a:r>
              <a:rPr lang="fa-IR" sz="2400" dirty="0">
                <a:cs typeface="_  Yekan" panose="00000400000000000000" pitchFamily="2" charset="-78"/>
              </a:rPr>
              <a:t>مومن "مُفهِم"،"مفسر"،"متوسم"،"متفرس" و... </a:t>
            </a:r>
            <a:r>
              <a:rPr lang="fa-IR" sz="2400" dirty="0" smtClean="0">
                <a:cs typeface="_  Yekan" panose="00000400000000000000" pitchFamily="2" charset="-78"/>
              </a:rPr>
              <a:t>است.(روایات)</a:t>
            </a:r>
          </a:p>
          <a:p>
            <a:pPr>
              <a:buFont typeface="Arial" panose="020B0604020202020204" pitchFamily="34" charset="0"/>
              <a:buChar char="•"/>
            </a:pPr>
            <a:r>
              <a:rPr lang="fa-IR" sz="2400" dirty="0" smtClean="0">
                <a:cs typeface="_  Yekan" panose="00000400000000000000" pitchFamily="2" charset="-78"/>
              </a:rPr>
              <a:t>زبان </a:t>
            </a:r>
            <a:r>
              <a:rPr lang="fa-IR" sz="2400" dirty="0">
                <a:cs typeface="_  Yekan" panose="00000400000000000000" pitchFamily="2" charset="-78"/>
              </a:rPr>
              <a:t>ربوبی: عربی و عبری نیست ؛ تکوینی وبا تقدیرات است: پدیده ها حامل پیام الهی اند!</a:t>
            </a:r>
          </a:p>
          <a:p>
            <a:pPr marL="0" indent="0">
              <a:buNone/>
            </a:pPr>
            <a:r>
              <a:rPr lang="fa-IR" sz="1800" dirty="0">
                <a:cs typeface="_  Yekan" panose="00000400000000000000" pitchFamily="2" charset="-78"/>
              </a:rPr>
              <a:t>(31</a:t>
            </a:r>
            <a:r>
              <a:rPr lang="fa-IR" sz="1800" dirty="0" smtClean="0">
                <a:cs typeface="_  Yekan" panose="00000400000000000000" pitchFamily="2" charset="-78"/>
              </a:rPr>
              <a:t>% خداباوران </a:t>
            </a:r>
            <a:r>
              <a:rPr lang="fa-IR" sz="1800" dirty="0">
                <a:cs typeface="_  Yekan" panose="00000400000000000000" pitchFamily="2" charset="-78"/>
              </a:rPr>
              <a:t>آمریکا معتقدند کرونا نشانه ای از سوی خداوند است و حاوی پیامی(لزوم تغییر زندگی) است)</a:t>
            </a:r>
          </a:p>
        </p:txBody>
      </p:sp>
      <p:sp>
        <p:nvSpPr>
          <p:cNvPr id="12" name="Title 3"/>
          <p:cNvSpPr txBox="1">
            <a:spLocks/>
          </p:cNvSpPr>
          <p:nvPr/>
        </p:nvSpPr>
        <p:spPr>
          <a:xfrm>
            <a:off x="10341561" y="3913198"/>
            <a:ext cx="1488820" cy="882267"/>
          </a:xfrm>
          <a:prstGeom prst="rect">
            <a:avLst/>
          </a:prstGeom>
        </p:spPr>
        <p:txBody>
          <a:bodyPr vert="horz" lIns="91440" tIns="45720" rIns="91440" bIns="45720" rtlCol="0" anchor="ctr">
            <a:noAutofit/>
          </a:bodyPr>
          <a:lstStyle>
            <a:lvl1pPr algn="l" defTabSz="914400" rtl="1"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lnSpc>
                <a:spcPct val="150000"/>
              </a:lnSpc>
            </a:pPr>
            <a:r>
              <a:rPr lang="fa-IR" sz="2800" b="1" dirty="0">
                <a:solidFill>
                  <a:srgbClr val="C00000"/>
                </a:solidFill>
                <a:latin typeface="Neirizi" panose="02000503000000020002" pitchFamily="2" charset="0"/>
                <a:cs typeface="Neirizi" panose="02000503000000020002" pitchFamily="2" charset="0"/>
              </a:rPr>
              <a:t>آ</a:t>
            </a:r>
            <a:r>
              <a:rPr lang="fa-IR" sz="2800" b="1" dirty="0" smtClean="0">
                <a:solidFill>
                  <a:srgbClr val="C00000"/>
                </a:solidFill>
                <a:latin typeface="Neirizi" panose="02000503000000020002" pitchFamily="2" charset="0"/>
                <a:cs typeface="Neirizi" panose="02000503000000020002" pitchFamily="2" charset="0"/>
              </a:rPr>
              <a:t>یات</a:t>
            </a:r>
            <a:endParaRPr lang="fa-IR" sz="2800" dirty="0">
              <a:solidFill>
                <a:srgbClr val="C00000"/>
              </a:solidFill>
              <a:latin typeface="Neirizi" panose="02000503000000020002" pitchFamily="2" charset="0"/>
              <a:cs typeface="Neirizi" panose="02000503000000020002" pitchFamily="2" charset="0"/>
            </a:endParaRPr>
          </a:p>
        </p:txBody>
      </p:sp>
      <p:sp>
        <p:nvSpPr>
          <p:cNvPr id="13" name="Content Placeholder 2"/>
          <p:cNvSpPr txBox="1">
            <a:spLocks/>
          </p:cNvSpPr>
          <p:nvPr/>
        </p:nvSpPr>
        <p:spPr>
          <a:xfrm>
            <a:off x="953036" y="3807535"/>
            <a:ext cx="9024609" cy="2113005"/>
          </a:xfrm>
          <a:prstGeom prst="rect">
            <a:avLst/>
          </a:prstGeom>
        </p:spPr>
        <p:txBody>
          <a:bodyPr>
            <a:noAutofit/>
          </a:bodyPr>
          <a:lstStyle>
            <a:lvl1pPr marL="182880" indent="-182880" algn="r" defTabSz="914400" rtl="1"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fa-IR" sz="2400" dirty="0">
                <a:cs typeface="_  Yekan" panose="00000400000000000000" pitchFamily="2" charset="-78"/>
              </a:rPr>
              <a:t>آیه فردا: پدیده های سماوی و هرآنچه نماز آیات دارد : آیه و نشانه قیامت است</a:t>
            </a:r>
            <a:r>
              <a:rPr lang="fa-IR" sz="2400" dirty="0" smtClean="0">
                <a:cs typeface="_  Yekan" panose="00000400000000000000" pitchFamily="2" charset="-78"/>
              </a:rPr>
              <a:t>. </a:t>
            </a:r>
            <a:r>
              <a:rPr lang="fa-IR" dirty="0" smtClean="0">
                <a:cs typeface="_  Yekan" panose="00000400000000000000" pitchFamily="2" charset="-78"/>
              </a:rPr>
              <a:t>(ر.ک:من لایحضره الفقیه ج1ص340)</a:t>
            </a:r>
          </a:p>
          <a:p>
            <a:pPr marL="0" indent="0">
              <a:buNone/>
            </a:pPr>
            <a:endParaRPr lang="fa-IR" sz="900" dirty="0">
              <a:cs typeface="_  Yekan" panose="00000400000000000000" pitchFamily="2" charset="-78"/>
            </a:endParaRPr>
          </a:p>
          <a:p>
            <a:pPr marL="0" indent="0">
              <a:buNone/>
            </a:pPr>
            <a:r>
              <a:rPr lang="fa-IR" sz="2400" dirty="0">
                <a:cs typeface="_  Yekan" panose="00000400000000000000" pitchFamily="2" charset="-78"/>
              </a:rPr>
              <a:t>آیه امروز:باساء وضرائی که به تقدیر الهی حاصل اعمال خود انسان است </a:t>
            </a:r>
            <a:r>
              <a:rPr lang="fa-IR" sz="2400" dirty="0" smtClean="0">
                <a:cs typeface="_  Yekan" panose="00000400000000000000" pitchFamily="2" charset="-78"/>
              </a:rPr>
              <a:t>وآینه </a:t>
            </a:r>
            <a:r>
              <a:rPr lang="fa-IR" sz="2400" dirty="0">
                <a:cs typeface="_  Yekan" panose="00000400000000000000" pitchFamily="2" charset="-78"/>
              </a:rPr>
              <a:t>خروج او از فطرت الهی </a:t>
            </a:r>
            <a:r>
              <a:rPr lang="fa-IR" sz="2400" dirty="0" smtClean="0">
                <a:cs typeface="_  Yekan" panose="00000400000000000000" pitchFamily="2" charset="-78"/>
              </a:rPr>
              <a:t>اش است.</a:t>
            </a:r>
            <a:endParaRPr lang="fa-IR" sz="2400" dirty="0">
              <a:cs typeface="_  Yekan" panose="00000400000000000000" pitchFamily="2" charset="-78"/>
            </a:endParaRPr>
          </a:p>
        </p:txBody>
      </p:sp>
      <p:sp>
        <p:nvSpPr>
          <p:cNvPr id="3" name="Rectangle 2"/>
          <p:cNvSpPr/>
          <p:nvPr/>
        </p:nvSpPr>
        <p:spPr>
          <a:xfrm>
            <a:off x="2073499" y="5895626"/>
            <a:ext cx="9143999" cy="830997"/>
          </a:xfrm>
          <a:prstGeom prst="rect">
            <a:avLst/>
          </a:prstGeom>
        </p:spPr>
        <p:txBody>
          <a:bodyPr wrap="square">
            <a:spAutoFit/>
          </a:bodyPr>
          <a:lstStyle/>
          <a:p>
            <a:pPr algn="r" rtl="1"/>
            <a:r>
              <a:rPr lang="fa-IR" sz="2400" dirty="0">
                <a:cs typeface="_  Yekan" panose="00000400000000000000" pitchFamily="2" charset="-78"/>
              </a:rPr>
              <a:t>کرونا(چه ساخت بشر چه طبیعی) آیئنه ای از بما کسبت ایدی الناس است.</a:t>
            </a:r>
          </a:p>
          <a:p>
            <a:pPr algn="r" rtl="1"/>
            <a:r>
              <a:rPr lang="fa-IR" sz="2400" dirty="0">
                <a:cs typeface="_  Yekan" panose="00000400000000000000" pitchFamily="2" charset="-78"/>
              </a:rPr>
              <a:t>نتیجه: علیه خود بنیادی </a:t>
            </a:r>
          </a:p>
        </p:txBody>
      </p:sp>
      <p:cxnSp>
        <p:nvCxnSpPr>
          <p:cNvPr id="7" name="Straight Connector 6"/>
          <p:cNvCxnSpPr/>
          <p:nvPr/>
        </p:nvCxnSpPr>
        <p:spPr>
          <a:xfrm flipH="1" flipV="1">
            <a:off x="9977645" y="4003351"/>
            <a:ext cx="683627" cy="41589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9977645" y="4419241"/>
            <a:ext cx="683627" cy="56065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4375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22581" y="313465"/>
            <a:ext cx="1488820" cy="1496794"/>
          </a:xfrm>
        </p:spPr>
        <p:txBody>
          <a:bodyPr>
            <a:normAutofit/>
          </a:bodyPr>
          <a:lstStyle/>
          <a:p>
            <a:pPr algn="ctr">
              <a:lnSpc>
                <a:spcPct val="150000"/>
              </a:lnSpc>
            </a:pPr>
            <a:r>
              <a:rPr lang="fa-IR" sz="4000" b="1" dirty="0" smtClean="0">
                <a:latin typeface="Neirizi" panose="02000503000000020002" pitchFamily="2" charset="0"/>
                <a:cs typeface="Neirizi" panose="02000503000000020002" pitchFamily="2" charset="0"/>
              </a:rPr>
              <a:t>اصل</a:t>
            </a:r>
            <a:endParaRPr lang="fa-IR" sz="4000" dirty="0">
              <a:latin typeface="Neirizi" panose="02000503000000020002" pitchFamily="2" charset="0"/>
              <a:cs typeface="Neirizi" panose="02000503000000020002" pitchFamily="2" charset="0"/>
            </a:endParaRPr>
          </a:p>
        </p:txBody>
      </p:sp>
      <p:sp>
        <p:nvSpPr>
          <p:cNvPr id="9" name="Oval 8"/>
          <p:cNvSpPr/>
          <p:nvPr/>
        </p:nvSpPr>
        <p:spPr>
          <a:xfrm>
            <a:off x="9491697" y="593941"/>
            <a:ext cx="927138" cy="935842"/>
          </a:xfrm>
          <a:prstGeom prst="ellipse">
            <a:avLst/>
          </a:prstGeom>
          <a:noFill/>
          <a:ln w="57150" cap="flat" cmpd="sng" algn="ctr">
            <a:solidFill>
              <a:schemeClr val="accent1"/>
            </a:solidFill>
            <a:prstDash val="lgDashDot"/>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1" anchor="ctr"/>
          <a:lstStyle/>
          <a:p>
            <a:pPr algn="ctr"/>
            <a:endParaRPr lang="fa-IR"/>
          </a:p>
        </p:txBody>
      </p:sp>
      <p:sp>
        <p:nvSpPr>
          <p:cNvPr id="10" name="Title 3"/>
          <p:cNvSpPr txBox="1">
            <a:spLocks/>
          </p:cNvSpPr>
          <p:nvPr/>
        </p:nvSpPr>
        <p:spPr>
          <a:xfrm>
            <a:off x="9249260" y="369883"/>
            <a:ext cx="1412012" cy="1383958"/>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fa-IR" sz="4400" cap="none" dirty="0" smtClean="0">
                <a:ln w="0"/>
                <a:solidFill>
                  <a:schemeClr val="tx1"/>
                </a:solidFill>
                <a:effectLst>
                  <a:outerShdw blurRad="38100" dist="19050" dir="2700000" algn="tl" rotWithShape="0">
                    <a:schemeClr val="dk1">
                      <a:alpha val="40000"/>
                    </a:schemeClr>
                  </a:outerShdw>
                </a:effectLst>
                <a:cs typeface="_  Yekan" panose="00000400000000000000" pitchFamily="2" charset="-78"/>
              </a:rPr>
              <a:t>4</a:t>
            </a:r>
            <a:endParaRPr lang="en-US" sz="6000" cap="none" dirty="0">
              <a:ln w="0"/>
              <a:solidFill>
                <a:schemeClr val="tx1"/>
              </a:solidFill>
              <a:effectLst>
                <a:outerShdw blurRad="38100" dist="19050" dir="2700000" algn="tl" rotWithShape="0">
                  <a:schemeClr val="dk1">
                    <a:alpha val="40000"/>
                  </a:schemeClr>
                </a:outerShdw>
              </a:effectLst>
              <a:cs typeface="_  Yekan" panose="00000400000000000000" pitchFamily="2" charset="-78"/>
            </a:endParaRPr>
          </a:p>
        </p:txBody>
      </p:sp>
      <p:sp>
        <p:nvSpPr>
          <p:cNvPr id="5" name="Title 3"/>
          <p:cNvSpPr txBox="1">
            <a:spLocks/>
          </p:cNvSpPr>
          <p:nvPr/>
        </p:nvSpPr>
        <p:spPr>
          <a:xfrm>
            <a:off x="2485623" y="-171465"/>
            <a:ext cx="8038054" cy="2466653"/>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lnSpc>
                <a:spcPct val="150000"/>
              </a:lnSpc>
            </a:pPr>
            <a:r>
              <a:rPr lang="fa-IR" sz="3600" b="1" dirty="0">
                <a:latin typeface="Neirizi" panose="02000503000000020002" pitchFamily="2" charset="0"/>
                <a:cs typeface="Neirizi" panose="02000503000000020002" pitchFamily="2" charset="0"/>
              </a:rPr>
              <a:t>شاد و </a:t>
            </a:r>
            <a:r>
              <a:rPr lang="fa-IR" sz="3600" b="1" dirty="0" smtClean="0">
                <a:latin typeface="Neirizi" panose="02000503000000020002" pitchFamily="2" charset="0"/>
                <a:cs typeface="Neirizi" panose="02000503000000020002" pitchFamily="2" charset="0"/>
              </a:rPr>
              <a:t>امیدوار؛ </a:t>
            </a:r>
            <a:r>
              <a:rPr lang="fa-IR" sz="3600" b="1" dirty="0">
                <a:latin typeface="Neirizi" panose="02000503000000020002" pitchFamily="2" charset="0"/>
                <a:cs typeface="Neirizi" panose="02000503000000020002" pitchFamily="2" charset="0"/>
              </a:rPr>
              <a:t>نه لاهی غافل(فرح)</a:t>
            </a:r>
            <a:endParaRPr lang="fa-IR" sz="3600" dirty="0">
              <a:latin typeface="Neirizi" panose="02000503000000020002" pitchFamily="2" charset="0"/>
              <a:cs typeface="Neirizi" panose="02000503000000020002" pitchFamily="2" charset="0"/>
            </a:endParaRPr>
          </a:p>
        </p:txBody>
      </p:sp>
      <p:sp>
        <p:nvSpPr>
          <p:cNvPr id="8" name="Rectangle 7"/>
          <p:cNvSpPr/>
          <p:nvPr/>
        </p:nvSpPr>
        <p:spPr>
          <a:xfrm>
            <a:off x="656823" y="1977899"/>
            <a:ext cx="10813845" cy="3785652"/>
          </a:xfrm>
          <a:prstGeom prst="rect">
            <a:avLst/>
          </a:prstGeom>
        </p:spPr>
        <p:txBody>
          <a:bodyPr wrap="square">
            <a:spAutoFit/>
          </a:bodyPr>
          <a:lstStyle/>
          <a:p>
            <a:pPr marL="252413" indent="-252413" algn="r" rtl="1">
              <a:buClr>
                <a:srgbClr val="C00000"/>
              </a:buClr>
              <a:buFont typeface="Arial" panose="020B0604020202020204" pitchFamily="34" charset="0"/>
              <a:buChar char="•"/>
            </a:pPr>
            <a:r>
              <a:rPr lang="fa-IR" sz="2400" dirty="0" smtClean="0">
                <a:cs typeface="_  Yekan" panose="00000400000000000000" pitchFamily="2" charset="-78"/>
              </a:rPr>
              <a:t> فرح وشادی مومنانه با توجه به فضل و رحمت پروردگار در سرتاسر زندگی برقرار است(بفضل الله وبرحمته فبذلک فلیفرحوا    58یونس) وهمیشه همراه با نگاه مثبت و امیدواری است.</a:t>
            </a:r>
          </a:p>
          <a:p>
            <a:pPr marL="252413" indent="-252413" algn="r" rtl="1">
              <a:buClr>
                <a:srgbClr val="C00000"/>
              </a:buClr>
              <a:buFont typeface="Arial" panose="020B0604020202020204" pitchFamily="34" charset="0"/>
              <a:buChar char="•"/>
            </a:pPr>
            <a:r>
              <a:rPr lang="fa-IR" sz="2400" dirty="0" smtClean="0">
                <a:cs typeface="_  Yekan" panose="00000400000000000000" pitchFamily="2" charset="-78"/>
              </a:rPr>
              <a:t>اما فرح قارونی و شادی خود بنیاد به "مرح" می انجامد:75غافر عذاب دردناک غل و زنجیر های جهنم را برای اینان معرفی می کند:ذَلِکُم بِما کُنتُم تَفرَحُون فِی الاَرضِ بِغَیرِ الحَقِّ وَ بِما کُنتُم تَمرَحُونَ:ای دوزخیان این عذاب به سزای آن است که در زمین به ناروا شادمانی می کردید و بدان سبب است که "سرمستی "می نمودید.</a:t>
            </a:r>
          </a:p>
          <a:p>
            <a:pPr marL="252413" indent="-252413" algn="r" rtl="1">
              <a:buClr>
                <a:srgbClr val="C00000"/>
              </a:buClr>
              <a:buFont typeface="Arial" panose="020B0604020202020204" pitchFamily="34" charset="0"/>
              <a:buChar char="•"/>
            </a:pPr>
            <a:r>
              <a:rPr lang="fa-IR" sz="2400" dirty="0" smtClean="0">
                <a:cs typeface="_  Yekan" panose="00000400000000000000" pitchFamily="2" charset="-78"/>
              </a:rPr>
              <a:t>سوره نجم ،خداوند را باعث خنده و گریه بشر می شمارد(وَ اَنَّهُ هُوَ اَضحَکَ وَ اَبکَی/43ونجم) اما در مذمت انسانهای اهل لهو و غفلت می فرماید:وَ تَضحَکُونَ وَ لا تَبکُونَ * وَ اَنتُم سَامِدُونَ: چرا آن (قرآن) را به استهزاء گرفته اید و به آن می خندید وبه حال خود نمی گریید؟!*وبه بیهودگی روزگار می گذرانید( 60و61نجم)</a:t>
            </a:r>
            <a:endParaRPr lang="fa-IR" dirty="0">
              <a:cs typeface="_  Yekan" panose="00000400000000000000" pitchFamily="2" charset="-78"/>
            </a:endParaRPr>
          </a:p>
        </p:txBody>
      </p:sp>
    </p:spTree>
    <p:extLst>
      <p:ext uri="{BB962C8B-B14F-4D97-AF65-F5344CB8AC3E}">
        <p14:creationId xmlns:p14="http://schemas.microsoft.com/office/powerpoint/2010/main" val="2182852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1932350"/>
            <a:ext cx="10058400" cy="1609344"/>
          </a:xfrm>
        </p:spPr>
        <p:txBody>
          <a:bodyPr>
            <a:normAutofit/>
          </a:bodyPr>
          <a:lstStyle/>
          <a:p>
            <a:pPr algn="ctr"/>
            <a:r>
              <a:rPr lang="fa-IR" sz="6600" b="1" dirty="0">
                <a:latin typeface="Neirizi" panose="02000503000000020002" pitchFamily="2" charset="0"/>
                <a:cs typeface="Neirizi" panose="02000503000000020002" pitchFamily="2" charset="0"/>
              </a:rPr>
              <a:t>کرونا و آستانه عمومی </a:t>
            </a:r>
            <a:r>
              <a:rPr lang="fa-IR" sz="6600" b="1" dirty="0" smtClean="0">
                <a:latin typeface="Neirizi" panose="02000503000000020002" pitchFamily="2" charset="0"/>
                <a:cs typeface="Neirizi" panose="02000503000000020002" pitchFamily="2" charset="0"/>
              </a:rPr>
              <a:t>تضرّع</a:t>
            </a:r>
            <a:endParaRPr lang="fa-IR" sz="6600" dirty="0">
              <a:latin typeface="Neirizi" panose="02000503000000020002" pitchFamily="2" charset="0"/>
              <a:cs typeface="Neirizi" panose="02000503000000020002" pitchFamily="2" charset="0"/>
            </a:endParaRPr>
          </a:p>
        </p:txBody>
      </p:sp>
      <p:sp>
        <p:nvSpPr>
          <p:cNvPr id="5" name="Title 3"/>
          <p:cNvSpPr txBox="1">
            <a:spLocks/>
          </p:cNvSpPr>
          <p:nvPr/>
        </p:nvSpPr>
        <p:spPr>
          <a:xfrm>
            <a:off x="1066800" y="5219163"/>
            <a:ext cx="10058400" cy="872544"/>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fa-IR" sz="2400" smtClean="0">
                <a:cs typeface="_  Yekan" panose="00000400000000000000" pitchFamily="2" charset="-78"/>
              </a:rPr>
              <a:t>حجت الاسلام والمسلمین محسن قنبریان</a:t>
            </a:r>
          </a:p>
          <a:p>
            <a:pPr algn="ctr"/>
            <a:r>
              <a:rPr lang="fa-IR" sz="2400" dirty="0" smtClean="0">
                <a:cs typeface="_  Yekan" panose="00000400000000000000" pitchFamily="2" charset="-78"/>
              </a:rPr>
              <a:t>ارائه </a:t>
            </a:r>
            <a:r>
              <a:rPr lang="fa-IR" sz="2400" dirty="0" smtClean="0">
                <a:cs typeface="_  Yekan" panose="00000400000000000000" pitchFamily="2" charset="-78"/>
              </a:rPr>
              <a:t>در مدرسه علمیه شهیدین /30 آبان 99</a:t>
            </a:r>
            <a:endParaRPr lang="en-US" sz="2400" dirty="0">
              <a:cs typeface="_  Yekan" panose="00000400000000000000" pitchFamily="2" charset="-78"/>
            </a:endParaRPr>
          </a:p>
        </p:txBody>
      </p:sp>
    </p:spTree>
    <p:extLst>
      <p:ext uri="{BB962C8B-B14F-4D97-AF65-F5344CB8AC3E}">
        <p14:creationId xmlns:p14="http://schemas.microsoft.com/office/powerpoint/2010/main" val="16577397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22581" y="313465"/>
            <a:ext cx="1488820" cy="1496794"/>
          </a:xfrm>
        </p:spPr>
        <p:txBody>
          <a:bodyPr>
            <a:normAutofit/>
          </a:bodyPr>
          <a:lstStyle/>
          <a:p>
            <a:pPr algn="ctr">
              <a:lnSpc>
                <a:spcPct val="150000"/>
              </a:lnSpc>
            </a:pPr>
            <a:r>
              <a:rPr lang="fa-IR" sz="4000" b="1" dirty="0" smtClean="0">
                <a:latin typeface="Neirizi" panose="02000503000000020002" pitchFamily="2" charset="0"/>
                <a:cs typeface="Neirizi" panose="02000503000000020002" pitchFamily="2" charset="0"/>
              </a:rPr>
              <a:t>اصل</a:t>
            </a:r>
            <a:endParaRPr lang="fa-IR" sz="4000" dirty="0">
              <a:latin typeface="Neirizi" panose="02000503000000020002" pitchFamily="2" charset="0"/>
              <a:cs typeface="Neirizi" panose="02000503000000020002" pitchFamily="2" charset="0"/>
            </a:endParaRPr>
          </a:p>
        </p:txBody>
      </p:sp>
      <p:sp>
        <p:nvSpPr>
          <p:cNvPr id="9" name="Oval 8"/>
          <p:cNvSpPr/>
          <p:nvPr/>
        </p:nvSpPr>
        <p:spPr>
          <a:xfrm>
            <a:off x="9491697" y="593941"/>
            <a:ext cx="927138" cy="935842"/>
          </a:xfrm>
          <a:prstGeom prst="ellipse">
            <a:avLst/>
          </a:prstGeom>
          <a:noFill/>
          <a:ln w="57150" cap="flat" cmpd="sng" algn="ctr">
            <a:solidFill>
              <a:schemeClr val="accent1"/>
            </a:solidFill>
            <a:prstDash val="lgDashDot"/>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1" anchor="ctr"/>
          <a:lstStyle/>
          <a:p>
            <a:pPr algn="ctr"/>
            <a:endParaRPr lang="fa-IR"/>
          </a:p>
        </p:txBody>
      </p:sp>
      <p:sp>
        <p:nvSpPr>
          <p:cNvPr id="10" name="Title 3"/>
          <p:cNvSpPr txBox="1">
            <a:spLocks/>
          </p:cNvSpPr>
          <p:nvPr/>
        </p:nvSpPr>
        <p:spPr>
          <a:xfrm>
            <a:off x="9249260" y="369883"/>
            <a:ext cx="1412012" cy="1383958"/>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fa-IR" sz="4400" cap="none" dirty="0" smtClean="0">
                <a:ln w="0"/>
                <a:solidFill>
                  <a:schemeClr val="tx1"/>
                </a:solidFill>
                <a:effectLst>
                  <a:outerShdw blurRad="38100" dist="19050" dir="2700000" algn="tl" rotWithShape="0">
                    <a:schemeClr val="dk1">
                      <a:alpha val="40000"/>
                    </a:schemeClr>
                  </a:outerShdw>
                </a:effectLst>
                <a:cs typeface="_  Yekan" panose="00000400000000000000" pitchFamily="2" charset="-78"/>
              </a:rPr>
              <a:t>5</a:t>
            </a:r>
            <a:endParaRPr lang="en-US" sz="6000" cap="none" dirty="0">
              <a:ln w="0"/>
              <a:solidFill>
                <a:schemeClr val="tx1"/>
              </a:solidFill>
              <a:effectLst>
                <a:outerShdw blurRad="38100" dist="19050" dir="2700000" algn="tl" rotWithShape="0">
                  <a:schemeClr val="dk1">
                    <a:alpha val="40000"/>
                  </a:schemeClr>
                </a:outerShdw>
              </a:effectLst>
              <a:cs typeface="_  Yekan" panose="00000400000000000000" pitchFamily="2" charset="-78"/>
            </a:endParaRPr>
          </a:p>
        </p:txBody>
      </p:sp>
      <p:sp>
        <p:nvSpPr>
          <p:cNvPr id="5" name="Title 3"/>
          <p:cNvSpPr txBox="1">
            <a:spLocks/>
          </p:cNvSpPr>
          <p:nvPr/>
        </p:nvSpPr>
        <p:spPr>
          <a:xfrm>
            <a:off x="-201095" y="124750"/>
            <a:ext cx="10281240" cy="2466653"/>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lnSpc>
                <a:spcPct val="150000"/>
              </a:lnSpc>
            </a:pPr>
            <a:r>
              <a:rPr lang="fa-IR" sz="3000" b="1" dirty="0">
                <a:latin typeface="Neirizi" panose="02000503000000020002" pitchFamily="2" charset="0"/>
                <a:cs typeface="Neirizi" panose="02000503000000020002" pitchFamily="2" charset="0"/>
              </a:rPr>
              <a:t>تضرع عمومی و اجتماعی با مدیریت اداراکات لازم به سمت گرایش مطلوب(تضرع) شکل می </a:t>
            </a:r>
            <a:r>
              <a:rPr lang="fa-IR" sz="3000" b="1" dirty="0" smtClean="0">
                <a:latin typeface="Neirizi" panose="02000503000000020002" pitchFamily="2" charset="0"/>
                <a:cs typeface="Neirizi" panose="02000503000000020002" pitchFamily="2" charset="0"/>
              </a:rPr>
              <a:t>گیرد.</a:t>
            </a:r>
            <a:endParaRPr lang="fa-IR" sz="3000" dirty="0">
              <a:latin typeface="Neirizi" panose="02000503000000020002" pitchFamily="2" charset="0"/>
              <a:cs typeface="Neirizi" panose="02000503000000020002" pitchFamily="2" charset="0"/>
            </a:endParaRPr>
          </a:p>
        </p:txBody>
      </p:sp>
      <p:sp>
        <p:nvSpPr>
          <p:cNvPr id="8" name="Rectangle 7"/>
          <p:cNvSpPr/>
          <p:nvPr/>
        </p:nvSpPr>
        <p:spPr>
          <a:xfrm>
            <a:off x="656823" y="1977899"/>
            <a:ext cx="10813845" cy="3416320"/>
          </a:xfrm>
          <a:prstGeom prst="rect">
            <a:avLst/>
          </a:prstGeom>
        </p:spPr>
        <p:txBody>
          <a:bodyPr wrap="square">
            <a:spAutoFit/>
          </a:bodyPr>
          <a:lstStyle/>
          <a:p>
            <a:pPr marL="252413" indent="-252413" algn="r" rtl="1">
              <a:buClr>
                <a:srgbClr val="C00000"/>
              </a:buClr>
              <a:buFont typeface="Arial" panose="020B0604020202020204" pitchFamily="34" charset="0"/>
              <a:buChar char="•"/>
            </a:pPr>
            <a:endParaRPr lang="fa-IR" sz="2400" dirty="0" smtClean="0">
              <a:cs typeface="_  Yekan" panose="00000400000000000000" pitchFamily="2" charset="-78"/>
            </a:endParaRPr>
          </a:p>
          <a:p>
            <a:pPr marL="252413" indent="-252413" algn="r" rtl="1">
              <a:buClr>
                <a:srgbClr val="C00000"/>
              </a:buClr>
              <a:buFont typeface="Arial" panose="020B0604020202020204" pitchFamily="34" charset="0"/>
              <a:buChar char="•"/>
            </a:pPr>
            <a:r>
              <a:rPr lang="fa-IR" sz="2400" dirty="0" smtClean="0">
                <a:cs typeface="_  Yekan" panose="00000400000000000000" pitchFamily="2" charset="-78"/>
              </a:rPr>
              <a:t>اگر ادراکات لازم که در اصول قبل اشاره شد معقول و هنرمندانه به مردم برسد ، گرایش مطلوب شکل می گیرد.</a:t>
            </a:r>
          </a:p>
          <a:p>
            <a:pPr marL="252413" indent="-252413" algn="r" rtl="1">
              <a:buClr>
                <a:srgbClr val="C00000"/>
              </a:buClr>
              <a:buFont typeface="Arial" panose="020B0604020202020204" pitchFamily="34" charset="0"/>
              <a:buChar char="•"/>
            </a:pPr>
            <a:r>
              <a:rPr lang="fa-IR" sz="2400" dirty="0" smtClean="0">
                <a:cs typeface="_  Yekan" panose="00000400000000000000" pitchFamily="2" charset="-78"/>
              </a:rPr>
              <a:t>مرگ اندیشی، نفی خود بنیادی ، نگاه آیاتی به پدیده ها و حواله ندادن به سرگرمی های پوچ و غفلت زا ؛بطور طبیعی در ضراء و سختی ها تضرّع موجب میشود.</a:t>
            </a:r>
          </a:p>
          <a:p>
            <a:pPr marL="252413" indent="-252413" algn="r" rtl="1">
              <a:buClr>
                <a:srgbClr val="C00000"/>
              </a:buClr>
              <a:buFont typeface="Arial" panose="020B0604020202020204" pitchFamily="34" charset="0"/>
              <a:buChar char="•"/>
            </a:pPr>
            <a:r>
              <a:rPr lang="fa-IR" sz="2400" dirty="0" smtClean="0">
                <a:cs typeface="_  Yekan" panose="00000400000000000000" pitchFamily="2" charset="-78"/>
              </a:rPr>
              <a:t>افسوس اینجاست که در ایام قرنطینه رئیس جمهور از صدا و سیما می خواهد مردم را مشغول و سرگرم کند! یعنی صرفا بیرون نیامدن از خانه مطلوب است نه رساندن به آستانه عمومی تضرّع!</a:t>
            </a:r>
          </a:p>
          <a:p>
            <a:pPr marL="252413" indent="-252413" algn="r" rtl="1">
              <a:buClr>
                <a:srgbClr val="C00000"/>
              </a:buClr>
              <a:buFont typeface="Arial" panose="020B0604020202020204" pitchFamily="34" charset="0"/>
              <a:buChar char="•"/>
            </a:pPr>
            <a:r>
              <a:rPr lang="fa-IR" sz="2400" dirty="0" smtClean="0">
                <a:cs typeface="_  Yekan" panose="00000400000000000000" pitchFamily="2" charset="-78"/>
              </a:rPr>
              <a:t>لذا در برنامه های رسانه ملی چیز قابل اعتنائی برای این منظور دیده نمی شود ! </a:t>
            </a:r>
            <a:endParaRPr lang="fa-IR" dirty="0">
              <a:cs typeface="_  Yekan" panose="00000400000000000000" pitchFamily="2" charset="-78"/>
            </a:endParaRPr>
          </a:p>
        </p:txBody>
      </p:sp>
    </p:spTree>
    <p:extLst>
      <p:ext uri="{BB962C8B-B14F-4D97-AF65-F5344CB8AC3E}">
        <p14:creationId xmlns:p14="http://schemas.microsoft.com/office/powerpoint/2010/main" val="2419643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066800" y="1932349"/>
            <a:ext cx="10058400" cy="2188889"/>
          </a:xfrm>
          <a:prstGeom prst="rect">
            <a:avLst/>
          </a:prstGeom>
        </p:spPr>
        <p:txBody>
          <a:bodyPr>
            <a:noAutofit/>
          </a:bodyPr>
          <a:lstStyle>
            <a:lvl1pPr algn="l" defTabSz="914400" rtl="1"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lnSpc>
                <a:spcPct val="150000"/>
              </a:lnSpc>
            </a:pPr>
            <a:r>
              <a:rPr lang="fa-IR" sz="4400" b="1" dirty="0">
                <a:latin typeface="Neirizi" panose="02000503000000020002" pitchFamily="2" charset="0"/>
                <a:cs typeface="Neirizi" panose="02000503000000020002" pitchFamily="2" charset="0"/>
              </a:rPr>
              <a:t>نمونه پیوست معنوی به پروتکل </a:t>
            </a:r>
            <a:r>
              <a:rPr lang="fa-IR" sz="4400" b="1" dirty="0" smtClean="0">
                <a:latin typeface="Neirizi" panose="02000503000000020002" pitchFamily="2" charset="0"/>
                <a:cs typeface="Neirizi" panose="02000503000000020002" pitchFamily="2" charset="0"/>
              </a:rPr>
              <a:t>ها</a:t>
            </a:r>
          </a:p>
          <a:p>
            <a:pPr algn="ctr">
              <a:lnSpc>
                <a:spcPct val="150000"/>
              </a:lnSpc>
            </a:pPr>
            <a:r>
              <a:rPr lang="fa-IR" sz="4400" b="1" dirty="0" smtClean="0">
                <a:latin typeface="Neirizi" panose="02000503000000020002" pitchFamily="2" charset="0"/>
                <a:cs typeface="Neirizi" panose="02000503000000020002" pitchFamily="2" charset="0"/>
              </a:rPr>
              <a:t> </a:t>
            </a:r>
            <a:r>
              <a:rPr lang="fa-IR" sz="4400" b="1" dirty="0">
                <a:latin typeface="Neirizi" panose="02000503000000020002" pitchFamily="2" charset="0"/>
                <a:cs typeface="Neirizi" panose="02000503000000020002" pitchFamily="2" charset="0"/>
              </a:rPr>
              <a:t>برای تحصیل تضرع اجتماعی:</a:t>
            </a:r>
            <a:endParaRPr lang="fa-IR" sz="4400" dirty="0">
              <a:latin typeface="Neirizi" panose="02000503000000020002" pitchFamily="2" charset="0"/>
              <a:cs typeface="Neirizi" panose="02000503000000020002" pitchFamily="2" charset="0"/>
            </a:endParaRPr>
          </a:p>
        </p:txBody>
      </p:sp>
    </p:spTree>
    <p:extLst>
      <p:ext uri="{BB962C8B-B14F-4D97-AF65-F5344CB8AC3E}">
        <p14:creationId xmlns:p14="http://schemas.microsoft.com/office/powerpoint/2010/main" val="34831927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3740" y="1244031"/>
            <a:ext cx="3888260" cy="1218801"/>
          </a:xfrm>
        </p:spPr>
        <p:txBody>
          <a:bodyPr>
            <a:normAutofit/>
          </a:bodyPr>
          <a:lstStyle/>
          <a:p>
            <a:pPr algn="ctr"/>
            <a:r>
              <a:rPr lang="fa-IR" sz="3600" dirty="0">
                <a:latin typeface="Neirizi" panose="02000503000000020002" pitchFamily="2" charset="0"/>
                <a:cs typeface="Neirizi" panose="02000503000000020002" pitchFamily="2" charset="0"/>
              </a:rPr>
              <a:t>ترمیم سیمای ستاد کرونا</a:t>
            </a:r>
          </a:p>
        </p:txBody>
      </p:sp>
      <p:sp>
        <p:nvSpPr>
          <p:cNvPr id="5" name="Title 1"/>
          <p:cNvSpPr txBox="1">
            <a:spLocks/>
          </p:cNvSpPr>
          <p:nvPr/>
        </p:nvSpPr>
        <p:spPr>
          <a:xfrm>
            <a:off x="8511368" y="2580441"/>
            <a:ext cx="3473003" cy="2116933"/>
          </a:xfrm>
          <a:prstGeom prst="rect">
            <a:avLst/>
          </a:prstGeom>
        </p:spPr>
        <p:txBody>
          <a:bodyPr vert="horz" lIns="91440" tIns="45720" rIns="91440" bIns="45720" rtlCol="0" anchor="b">
            <a:normAutofit/>
          </a:bodyPr>
          <a:lstStyle>
            <a:lvl1pPr algn="l" defTabSz="914400" rtl="1" eaLnBrk="1" latinLnBrk="0" hangingPunct="1">
              <a:lnSpc>
                <a:spcPct val="90000"/>
              </a:lnSpc>
              <a:spcBef>
                <a:spcPct val="0"/>
              </a:spcBef>
              <a:buNone/>
              <a:defRPr sz="3200" b="1"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fa-IR" sz="2600" b="0" dirty="0">
                <a:cs typeface="_  Yekan" panose="00000400000000000000" pitchFamily="2" charset="-78"/>
              </a:rPr>
              <a:t>ترکیب اعضاء،نحوه گزارش عملکرد و بیماری،تبیین چرایی ها،تا زمان و محل جلسات و...</a:t>
            </a:r>
            <a:endParaRPr lang="en-US" sz="2600" b="0" dirty="0">
              <a:cs typeface="_  Yekan" panose="00000400000000000000" pitchFamily="2" charset="-78"/>
            </a:endParaRPr>
          </a:p>
        </p:txBody>
      </p:sp>
      <p:sp>
        <p:nvSpPr>
          <p:cNvPr id="10" name="Oval 9"/>
          <p:cNvSpPr/>
          <p:nvPr/>
        </p:nvSpPr>
        <p:spPr>
          <a:xfrm>
            <a:off x="10048486" y="659706"/>
            <a:ext cx="650506" cy="628540"/>
          </a:xfrm>
          <a:prstGeom prst="ellipse">
            <a:avLst/>
          </a:prstGeom>
          <a:noFill/>
          <a:ln w="57150" cap="flat" cmpd="sng" algn="ctr">
            <a:solidFill>
              <a:schemeClr val="accent1"/>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1" anchor="ctr"/>
          <a:lstStyle/>
          <a:p>
            <a:pPr algn="ctr"/>
            <a:endParaRPr lang="fa-IR"/>
          </a:p>
        </p:txBody>
      </p:sp>
      <p:sp>
        <p:nvSpPr>
          <p:cNvPr id="11" name="Title 3"/>
          <p:cNvSpPr txBox="1">
            <a:spLocks/>
          </p:cNvSpPr>
          <p:nvPr/>
        </p:nvSpPr>
        <p:spPr>
          <a:xfrm>
            <a:off x="9927268" y="546873"/>
            <a:ext cx="892943" cy="852598"/>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fa-IR" sz="3200" cap="none" dirty="0" smtClean="0">
                <a:ln w="0"/>
                <a:solidFill>
                  <a:schemeClr val="tx1"/>
                </a:solidFill>
                <a:effectLst>
                  <a:outerShdw blurRad="38100" dist="19050" dir="2700000" algn="tl" rotWithShape="0">
                    <a:schemeClr val="dk1">
                      <a:alpha val="40000"/>
                    </a:schemeClr>
                  </a:outerShdw>
                </a:effectLst>
                <a:cs typeface="_  Yekan" panose="00000400000000000000" pitchFamily="2" charset="-78"/>
              </a:rPr>
              <a:t>1</a:t>
            </a:r>
            <a:endParaRPr lang="en-US" sz="6000" cap="none" dirty="0">
              <a:ln w="0"/>
              <a:solidFill>
                <a:schemeClr val="tx1"/>
              </a:solidFill>
              <a:effectLst>
                <a:outerShdw blurRad="38100" dist="19050" dir="2700000" algn="tl" rotWithShape="0">
                  <a:schemeClr val="dk1">
                    <a:alpha val="40000"/>
                  </a:schemeClr>
                </a:outerShdw>
              </a:effectLst>
              <a:cs typeface="_  Yekan" panose="00000400000000000000" pitchFamily="2" charset="-7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3215" y="2950108"/>
            <a:ext cx="4993957" cy="3494531"/>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631065" y="523840"/>
            <a:ext cx="7006107" cy="2308324"/>
          </a:xfrm>
          <a:prstGeom prst="rect">
            <a:avLst/>
          </a:prstGeom>
          <a:noFill/>
        </p:spPr>
        <p:txBody>
          <a:bodyPr wrap="square" rtlCol="1">
            <a:spAutoFit/>
          </a:bodyPr>
          <a:lstStyle/>
          <a:p>
            <a:pPr algn="r" rtl="1"/>
            <a:r>
              <a:rPr lang="fa-IR" sz="2400" dirty="0">
                <a:cs typeface="_  Yekan" panose="00000400000000000000" pitchFamily="2" charset="-78"/>
              </a:rPr>
              <a:t>اولین مواجهه ها با اماکن مذهبی گرچه به نیت منع تجمعات بود اما عملا </a:t>
            </a:r>
            <a:r>
              <a:rPr lang="fa-IR" sz="2400" dirty="0" smtClean="0">
                <a:cs typeface="_  Yekan" panose="00000400000000000000" pitchFamily="2" charset="-78"/>
              </a:rPr>
              <a:t>دوگانه مذهب</a:t>
            </a:r>
            <a:r>
              <a:rPr lang="fa-IR" sz="2400" b="1" dirty="0" smtClean="0">
                <a:cs typeface="_  Yekan" panose="00000400000000000000" pitchFamily="2" charset="-78"/>
              </a:rPr>
              <a:t>_</a:t>
            </a:r>
            <a:r>
              <a:rPr lang="fa-IR" sz="2400" dirty="0" smtClean="0">
                <a:cs typeface="_  Yekan" panose="00000400000000000000" pitchFamily="2" charset="-78"/>
              </a:rPr>
              <a:t>بهداشت </a:t>
            </a:r>
            <a:r>
              <a:rPr lang="fa-IR" sz="2400" dirty="0">
                <a:cs typeface="_  Yekan" panose="00000400000000000000" pitchFamily="2" charset="-78"/>
              </a:rPr>
              <a:t>ساخت وبه توجهات معنوی ضربه زد</a:t>
            </a:r>
            <a:r>
              <a:rPr lang="fa-IR" sz="2400" dirty="0" smtClean="0">
                <a:cs typeface="_  Yekan" panose="00000400000000000000" pitchFamily="2" charset="-78"/>
              </a:rPr>
              <a:t>!</a:t>
            </a:r>
          </a:p>
          <a:p>
            <a:pPr algn="r" rtl="1"/>
            <a:r>
              <a:rPr lang="fa-IR" sz="2400" dirty="0" smtClean="0">
                <a:cs typeface="_  Yekan" panose="00000400000000000000" pitchFamily="2" charset="-78"/>
              </a:rPr>
              <a:t>کماکان </a:t>
            </a:r>
            <a:r>
              <a:rPr lang="fa-IR" sz="2400" dirty="0">
                <a:cs typeface="_  Yekan" panose="00000400000000000000" pitchFamily="2" charset="-78"/>
              </a:rPr>
              <a:t>رواقهای حرمها بعنوان پرمراجعه ترین مکانهای معنوی ایران مستمرا بسته نگه </a:t>
            </a:r>
            <a:r>
              <a:rPr lang="fa-IR" sz="2400" dirty="0" smtClean="0">
                <a:cs typeface="_  Yekan" panose="00000400000000000000" pitchFamily="2" charset="-78"/>
              </a:rPr>
              <a:t>داشته </a:t>
            </a:r>
            <a:r>
              <a:rPr lang="fa-IR" sz="2400" dirty="0">
                <a:cs typeface="_  Yekan" panose="00000400000000000000" pitchFamily="2" charset="-78"/>
              </a:rPr>
              <a:t>شده است و خطرناک ترین نقطه برای انتقال ویروس در اذهان تداعی شده است!</a:t>
            </a:r>
          </a:p>
        </p:txBody>
      </p:sp>
      <p:sp>
        <p:nvSpPr>
          <p:cNvPr id="14" name="TextBox 13"/>
          <p:cNvSpPr txBox="1"/>
          <p:nvPr/>
        </p:nvSpPr>
        <p:spPr>
          <a:xfrm>
            <a:off x="115910" y="4133994"/>
            <a:ext cx="2527305" cy="769441"/>
          </a:xfrm>
          <a:prstGeom prst="rect">
            <a:avLst/>
          </a:prstGeom>
          <a:noFill/>
        </p:spPr>
        <p:txBody>
          <a:bodyPr wrap="square" rtlCol="1">
            <a:spAutoFit/>
          </a:bodyPr>
          <a:lstStyle/>
          <a:p>
            <a:pPr marL="342900" indent="-342900" algn="ctr" rtl="1">
              <a:buClr>
                <a:srgbClr val="C00000"/>
              </a:buClr>
              <a:buFont typeface="Wingdings" panose="05000000000000000000" pitchFamily="2" charset="2"/>
              <a:buChar char="Ø"/>
            </a:pPr>
            <a:r>
              <a:rPr lang="fa-IR" sz="2200" dirty="0" smtClean="0">
                <a:cs typeface="_  Yekan" panose="00000400000000000000" pitchFamily="2" charset="-78"/>
              </a:rPr>
              <a:t>جلسه ی دعای ستاد کرونای آمریکا!</a:t>
            </a:r>
            <a:endParaRPr lang="fa-IR" sz="2200" dirty="0">
              <a:cs typeface="_  Yekan" panose="00000400000000000000" pitchFamily="2" charset="-78"/>
            </a:endParaRPr>
          </a:p>
        </p:txBody>
      </p:sp>
    </p:spTree>
    <p:extLst>
      <p:ext uri="{BB962C8B-B14F-4D97-AF65-F5344CB8AC3E}">
        <p14:creationId xmlns:p14="http://schemas.microsoft.com/office/powerpoint/2010/main" val="29035382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3739" y="2420105"/>
            <a:ext cx="3888260" cy="1610982"/>
          </a:xfrm>
        </p:spPr>
        <p:txBody>
          <a:bodyPr>
            <a:normAutofit fontScale="90000"/>
          </a:bodyPr>
          <a:lstStyle/>
          <a:p>
            <a:pPr algn="ctr"/>
            <a:r>
              <a:rPr lang="fa-IR" sz="3600" dirty="0">
                <a:latin typeface="Neirizi" panose="02000503000000020002" pitchFamily="2" charset="0"/>
                <a:cs typeface="Neirizi" panose="02000503000000020002" pitchFamily="2" charset="0"/>
              </a:rPr>
              <a:t>بسته محتوایی مرگ اندیشی دررسانه ملی و </a:t>
            </a:r>
            <a:r>
              <a:rPr lang="fa-IR" sz="3600" dirty="0" smtClean="0">
                <a:latin typeface="Neirizi" panose="02000503000000020002" pitchFamily="2" charset="0"/>
                <a:cs typeface="Neirizi" panose="02000503000000020002" pitchFamily="2" charset="0"/>
              </a:rPr>
              <a:t>عمومی</a:t>
            </a:r>
            <a:br>
              <a:rPr lang="fa-IR" sz="3600" dirty="0" smtClean="0">
                <a:latin typeface="Neirizi" panose="02000503000000020002" pitchFamily="2" charset="0"/>
                <a:cs typeface="Neirizi" panose="02000503000000020002" pitchFamily="2" charset="0"/>
              </a:rPr>
            </a:br>
            <a:r>
              <a:rPr lang="fa-IR" sz="1800" dirty="0" smtClean="0">
                <a:latin typeface="Neirizi" panose="02000503000000020002" pitchFamily="2" charset="0"/>
                <a:cs typeface="Neirizi" panose="02000503000000020002" pitchFamily="2" charset="0"/>
              </a:rPr>
              <a:t/>
            </a:r>
            <a:br>
              <a:rPr lang="fa-IR" sz="1800" dirty="0" smtClean="0">
                <a:latin typeface="Neirizi" panose="02000503000000020002" pitchFamily="2" charset="0"/>
                <a:cs typeface="Neirizi" panose="02000503000000020002" pitchFamily="2" charset="0"/>
              </a:rPr>
            </a:br>
            <a:r>
              <a:rPr lang="fa-IR" sz="1800" dirty="0" smtClean="0">
                <a:latin typeface="Neirizi" panose="02000503000000020002" pitchFamily="2" charset="0"/>
                <a:cs typeface="Neirizi" panose="02000503000000020002" pitchFamily="2" charset="0"/>
              </a:rPr>
              <a:t/>
            </a:r>
            <a:br>
              <a:rPr lang="fa-IR" sz="1800" dirty="0" smtClean="0">
                <a:latin typeface="Neirizi" panose="02000503000000020002" pitchFamily="2" charset="0"/>
                <a:cs typeface="Neirizi" panose="02000503000000020002" pitchFamily="2" charset="0"/>
              </a:rPr>
            </a:br>
            <a:r>
              <a:rPr lang="fa-IR" sz="2200" dirty="0" smtClean="0">
                <a:latin typeface="Neirizi" panose="02000503000000020002" pitchFamily="2" charset="0"/>
                <a:cs typeface="Neirizi" panose="02000503000000020002" pitchFamily="2" charset="0"/>
              </a:rPr>
              <a:t>(</a:t>
            </a:r>
            <a:r>
              <a:rPr lang="fa-IR" sz="2200" dirty="0">
                <a:latin typeface="Neirizi" panose="02000503000000020002" pitchFamily="2" charset="0"/>
                <a:cs typeface="Neirizi" panose="02000503000000020002" pitchFamily="2" charset="0"/>
              </a:rPr>
              <a:t>با توجه به اصل 1و برای تحصیل اصل 2)</a:t>
            </a:r>
          </a:p>
        </p:txBody>
      </p:sp>
      <p:sp>
        <p:nvSpPr>
          <p:cNvPr id="10" name="Oval 9"/>
          <p:cNvSpPr/>
          <p:nvPr/>
        </p:nvSpPr>
        <p:spPr>
          <a:xfrm>
            <a:off x="10048486" y="659706"/>
            <a:ext cx="650506" cy="628540"/>
          </a:xfrm>
          <a:prstGeom prst="ellipse">
            <a:avLst/>
          </a:prstGeom>
          <a:noFill/>
          <a:ln w="57150" cap="flat" cmpd="sng" algn="ctr">
            <a:solidFill>
              <a:schemeClr val="accent1"/>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1" anchor="ctr"/>
          <a:lstStyle/>
          <a:p>
            <a:pPr algn="ctr"/>
            <a:endParaRPr lang="fa-IR"/>
          </a:p>
        </p:txBody>
      </p:sp>
      <p:sp>
        <p:nvSpPr>
          <p:cNvPr id="11" name="Title 3"/>
          <p:cNvSpPr txBox="1">
            <a:spLocks/>
          </p:cNvSpPr>
          <p:nvPr/>
        </p:nvSpPr>
        <p:spPr>
          <a:xfrm>
            <a:off x="9927268" y="546873"/>
            <a:ext cx="892943" cy="852598"/>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fa-IR" sz="3200" cap="none" dirty="0" smtClean="0">
                <a:ln w="0"/>
                <a:solidFill>
                  <a:schemeClr val="tx1"/>
                </a:solidFill>
                <a:effectLst>
                  <a:outerShdw blurRad="38100" dist="19050" dir="2700000" algn="tl" rotWithShape="0">
                    <a:schemeClr val="dk1">
                      <a:alpha val="40000"/>
                    </a:schemeClr>
                  </a:outerShdw>
                </a:effectLst>
                <a:cs typeface="_  Yekan" panose="00000400000000000000" pitchFamily="2" charset="-78"/>
              </a:rPr>
              <a:t>2</a:t>
            </a:r>
            <a:endParaRPr lang="en-US" sz="6000" cap="none" dirty="0">
              <a:ln w="0"/>
              <a:solidFill>
                <a:schemeClr val="tx1"/>
              </a:solidFill>
              <a:effectLst>
                <a:outerShdw blurRad="38100" dist="19050" dir="2700000" algn="tl" rotWithShape="0">
                  <a:schemeClr val="dk1">
                    <a:alpha val="40000"/>
                  </a:schemeClr>
                </a:outerShdw>
              </a:effectLst>
              <a:cs typeface="_  Yekan" panose="00000400000000000000" pitchFamily="2" charset="-78"/>
            </a:endParaRPr>
          </a:p>
        </p:txBody>
      </p:sp>
      <p:sp>
        <p:nvSpPr>
          <p:cNvPr id="7" name="TextBox 6"/>
          <p:cNvSpPr txBox="1"/>
          <p:nvPr/>
        </p:nvSpPr>
        <p:spPr>
          <a:xfrm>
            <a:off x="321973" y="1219302"/>
            <a:ext cx="7436416" cy="954107"/>
          </a:xfrm>
          <a:prstGeom prst="rect">
            <a:avLst/>
          </a:prstGeom>
          <a:noFill/>
        </p:spPr>
        <p:txBody>
          <a:bodyPr wrap="square" rtlCol="1">
            <a:spAutoFit/>
          </a:bodyPr>
          <a:lstStyle/>
          <a:p>
            <a:pPr marL="342900" indent="-342900" algn="r" rtl="1">
              <a:buClr>
                <a:srgbClr val="C00000"/>
              </a:buClr>
              <a:buSzPct val="110000"/>
              <a:buFont typeface="Wingdings" panose="05000000000000000000" pitchFamily="2" charset="2"/>
              <a:buChar char="v"/>
            </a:pPr>
            <a:r>
              <a:rPr lang="fa-IR" sz="2800" dirty="0">
                <a:cs typeface="_  Yekan" panose="00000400000000000000" pitchFamily="2" charset="-78"/>
              </a:rPr>
              <a:t>جای خالی آن حتی در برنامه های مذهبی این یکسال رسانه ملی و بسنده به پخش چند دعا بشکل کلیشه </a:t>
            </a:r>
            <a:r>
              <a:rPr lang="fa-IR" sz="2800" dirty="0" smtClean="0">
                <a:cs typeface="_  Yekan" panose="00000400000000000000" pitchFamily="2" charset="-78"/>
              </a:rPr>
              <a:t>ای</a:t>
            </a:r>
            <a:endParaRPr lang="fa-IR" sz="2800" dirty="0">
              <a:cs typeface="_  Yekan" panose="00000400000000000000" pitchFamily="2" charset="-78"/>
            </a:endParaRPr>
          </a:p>
        </p:txBody>
      </p:sp>
      <p:sp>
        <p:nvSpPr>
          <p:cNvPr id="13" name="TextBox 12"/>
          <p:cNvSpPr txBox="1"/>
          <p:nvPr/>
        </p:nvSpPr>
        <p:spPr>
          <a:xfrm>
            <a:off x="752282" y="3869100"/>
            <a:ext cx="7006107" cy="954107"/>
          </a:xfrm>
          <a:prstGeom prst="rect">
            <a:avLst/>
          </a:prstGeom>
          <a:noFill/>
        </p:spPr>
        <p:txBody>
          <a:bodyPr wrap="square" rtlCol="1">
            <a:spAutoFit/>
          </a:bodyPr>
          <a:lstStyle/>
          <a:p>
            <a:pPr marL="342900" indent="-342900" algn="r" rtl="1">
              <a:buClr>
                <a:srgbClr val="C00000"/>
              </a:buClr>
              <a:buSzPct val="110000"/>
              <a:buFont typeface="Wingdings" panose="05000000000000000000" pitchFamily="2" charset="2"/>
              <a:buChar char="v"/>
            </a:pPr>
            <a:r>
              <a:rPr lang="fa-IR" sz="2800" dirty="0" smtClean="0">
                <a:cs typeface="_  Yekan" panose="00000400000000000000" pitchFamily="2" charset="-78"/>
              </a:rPr>
              <a:t>انعکاس </a:t>
            </a:r>
            <a:r>
              <a:rPr lang="fa-IR" sz="2800" dirty="0">
                <a:cs typeface="_  Yekan" panose="00000400000000000000" pitchFamily="2" charset="-78"/>
              </a:rPr>
              <a:t>ویژه خبری تجارب معنوی دنیا در مواجهه کرونادر جوف اخبار کرونا</a:t>
            </a:r>
          </a:p>
        </p:txBody>
      </p:sp>
      <p:sp>
        <p:nvSpPr>
          <p:cNvPr id="15" name="TextBox 14"/>
          <p:cNvSpPr txBox="1"/>
          <p:nvPr/>
        </p:nvSpPr>
        <p:spPr>
          <a:xfrm>
            <a:off x="752282" y="2544201"/>
            <a:ext cx="7006107" cy="954107"/>
          </a:xfrm>
          <a:prstGeom prst="rect">
            <a:avLst/>
          </a:prstGeom>
          <a:noFill/>
        </p:spPr>
        <p:txBody>
          <a:bodyPr wrap="square" rtlCol="1">
            <a:spAutoFit/>
          </a:bodyPr>
          <a:lstStyle/>
          <a:p>
            <a:pPr marL="342900" indent="-342900" algn="r" rtl="1">
              <a:buClr>
                <a:srgbClr val="C00000"/>
              </a:buClr>
              <a:buSzPct val="110000"/>
              <a:buFont typeface="Wingdings" panose="05000000000000000000" pitchFamily="2" charset="2"/>
              <a:buChar char="v"/>
            </a:pPr>
            <a:r>
              <a:rPr lang="fa-IR" sz="2800" dirty="0" smtClean="0">
                <a:cs typeface="_  Yekan" panose="00000400000000000000" pitchFamily="2" charset="-78"/>
              </a:rPr>
              <a:t>برنامه </a:t>
            </a:r>
            <a:r>
              <a:rPr lang="fa-IR" sz="2800" dirty="0">
                <a:cs typeface="_  Yekan" panose="00000400000000000000" pitchFamily="2" charset="-78"/>
              </a:rPr>
              <a:t>های گفتگو محور با تجارب نزدیک به مرگ شفا یافتگان خاص</a:t>
            </a:r>
          </a:p>
        </p:txBody>
      </p:sp>
    </p:spTree>
    <p:extLst>
      <p:ext uri="{BB962C8B-B14F-4D97-AF65-F5344CB8AC3E}">
        <p14:creationId xmlns:p14="http://schemas.microsoft.com/office/powerpoint/2010/main" val="21012022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3740" y="1815197"/>
            <a:ext cx="3888260" cy="2289003"/>
          </a:xfrm>
        </p:spPr>
        <p:txBody>
          <a:bodyPr>
            <a:normAutofit/>
          </a:bodyPr>
          <a:lstStyle/>
          <a:p>
            <a:pPr algn="ctr"/>
            <a:r>
              <a:rPr lang="fa-IR" dirty="0">
                <a:latin typeface="Neirizi" panose="02000503000000020002" pitchFamily="2" charset="0"/>
                <a:cs typeface="Neirizi" panose="02000503000000020002" pitchFamily="2" charset="0"/>
              </a:rPr>
              <a:t>روشنگری </a:t>
            </a:r>
            <a:r>
              <a:rPr lang="fa-IR" dirty="0" smtClean="0">
                <a:latin typeface="Neirizi" panose="02000503000000020002" pitchFamily="2" charset="0"/>
                <a:cs typeface="Neirizi" panose="02000503000000020002" pitchFamily="2" charset="0"/>
              </a:rPr>
              <a:t>های</a:t>
            </a:r>
            <a:br>
              <a:rPr lang="fa-IR" dirty="0" smtClean="0">
                <a:latin typeface="Neirizi" panose="02000503000000020002" pitchFamily="2" charset="0"/>
                <a:cs typeface="Neirizi" panose="02000503000000020002" pitchFamily="2" charset="0"/>
              </a:rPr>
            </a:br>
            <a:r>
              <a:rPr lang="fa-IR" dirty="0" smtClean="0">
                <a:latin typeface="Neirizi" panose="02000503000000020002" pitchFamily="2" charset="0"/>
                <a:cs typeface="Neirizi" panose="02000503000000020002" pitchFamily="2" charset="0"/>
              </a:rPr>
              <a:t> </a:t>
            </a:r>
            <a:r>
              <a:rPr lang="fa-IR" dirty="0">
                <a:latin typeface="Neirizi" panose="02000503000000020002" pitchFamily="2" charset="0"/>
                <a:cs typeface="Neirizi" panose="02000503000000020002" pitchFamily="2" charset="0"/>
              </a:rPr>
              <a:t>علمی-رسانه </a:t>
            </a:r>
            <a:r>
              <a:rPr lang="fa-IR" dirty="0" smtClean="0">
                <a:latin typeface="Neirizi" panose="02000503000000020002" pitchFamily="2" charset="0"/>
                <a:cs typeface="Neirizi" panose="02000503000000020002" pitchFamily="2" charset="0"/>
              </a:rPr>
              <a:t>ای</a:t>
            </a:r>
            <a:r>
              <a:rPr lang="fa-IR" sz="2000" dirty="0" smtClean="0">
                <a:latin typeface="Neirizi" panose="02000503000000020002" pitchFamily="2" charset="0"/>
                <a:cs typeface="Neirizi" panose="02000503000000020002" pitchFamily="2" charset="0"/>
              </a:rPr>
              <a:t/>
            </a:r>
            <a:br>
              <a:rPr lang="fa-IR" sz="2000" dirty="0" smtClean="0">
                <a:latin typeface="Neirizi" panose="02000503000000020002" pitchFamily="2" charset="0"/>
                <a:cs typeface="Neirizi" panose="02000503000000020002" pitchFamily="2" charset="0"/>
              </a:rPr>
            </a:br>
            <a:r>
              <a:rPr lang="fa-IR" sz="2000" dirty="0" smtClean="0">
                <a:latin typeface="Neirizi" panose="02000503000000020002" pitchFamily="2" charset="0"/>
                <a:cs typeface="Neirizi" panose="02000503000000020002" pitchFamily="2" charset="0"/>
              </a:rPr>
              <a:t/>
            </a:r>
            <a:br>
              <a:rPr lang="fa-IR" sz="2000" dirty="0" smtClean="0">
                <a:latin typeface="Neirizi" panose="02000503000000020002" pitchFamily="2" charset="0"/>
                <a:cs typeface="Neirizi" panose="02000503000000020002" pitchFamily="2" charset="0"/>
              </a:rPr>
            </a:br>
            <a:r>
              <a:rPr lang="fa-IR" dirty="0" smtClean="0">
                <a:latin typeface="Neirizi" panose="02000503000000020002" pitchFamily="2" charset="0"/>
                <a:cs typeface="Neirizi" panose="02000503000000020002" pitchFamily="2" charset="0"/>
              </a:rPr>
              <a:t> </a:t>
            </a:r>
            <a:r>
              <a:rPr lang="fa-IR" dirty="0">
                <a:latin typeface="Neirizi" panose="02000503000000020002" pitchFamily="2" charset="0"/>
                <a:cs typeface="Neirizi" panose="02000503000000020002" pitchFamily="2" charset="0"/>
              </a:rPr>
              <a:t>درباره بما کسبت ایدی الناس بودن این بلا</a:t>
            </a:r>
          </a:p>
        </p:txBody>
      </p:sp>
      <p:sp>
        <p:nvSpPr>
          <p:cNvPr id="10" name="Oval 9"/>
          <p:cNvSpPr/>
          <p:nvPr/>
        </p:nvSpPr>
        <p:spPr>
          <a:xfrm>
            <a:off x="10048486" y="659706"/>
            <a:ext cx="650506" cy="628540"/>
          </a:xfrm>
          <a:prstGeom prst="ellipse">
            <a:avLst/>
          </a:prstGeom>
          <a:noFill/>
          <a:ln w="57150" cap="flat" cmpd="sng" algn="ctr">
            <a:solidFill>
              <a:schemeClr val="accent1"/>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1" anchor="ctr"/>
          <a:lstStyle/>
          <a:p>
            <a:pPr algn="ctr"/>
            <a:endParaRPr lang="fa-IR"/>
          </a:p>
        </p:txBody>
      </p:sp>
      <p:sp>
        <p:nvSpPr>
          <p:cNvPr id="11" name="Title 3"/>
          <p:cNvSpPr txBox="1">
            <a:spLocks/>
          </p:cNvSpPr>
          <p:nvPr/>
        </p:nvSpPr>
        <p:spPr>
          <a:xfrm>
            <a:off x="9927268" y="546873"/>
            <a:ext cx="892943" cy="852598"/>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fa-IR" sz="3200" cap="none" dirty="0" smtClean="0">
                <a:ln w="0"/>
                <a:solidFill>
                  <a:schemeClr val="tx1"/>
                </a:solidFill>
                <a:effectLst>
                  <a:outerShdw blurRad="38100" dist="19050" dir="2700000" algn="tl" rotWithShape="0">
                    <a:schemeClr val="dk1">
                      <a:alpha val="40000"/>
                    </a:schemeClr>
                  </a:outerShdw>
                </a:effectLst>
                <a:cs typeface="_  Yekan" panose="00000400000000000000" pitchFamily="2" charset="-78"/>
              </a:rPr>
              <a:t>3</a:t>
            </a:r>
            <a:endParaRPr lang="en-US" sz="6000" cap="none" dirty="0">
              <a:ln w="0"/>
              <a:solidFill>
                <a:schemeClr val="tx1"/>
              </a:solidFill>
              <a:effectLst>
                <a:outerShdw blurRad="38100" dist="19050" dir="2700000" algn="tl" rotWithShape="0">
                  <a:schemeClr val="dk1">
                    <a:alpha val="40000"/>
                  </a:schemeClr>
                </a:outerShdw>
              </a:effectLst>
              <a:cs typeface="_  Yekan" panose="00000400000000000000" pitchFamily="2" charset="-78"/>
            </a:endParaRPr>
          </a:p>
        </p:txBody>
      </p:sp>
      <p:sp>
        <p:nvSpPr>
          <p:cNvPr id="7" name="TextBox 6"/>
          <p:cNvSpPr txBox="1"/>
          <p:nvPr/>
        </p:nvSpPr>
        <p:spPr>
          <a:xfrm>
            <a:off x="752281" y="1219302"/>
            <a:ext cx="7006107" cy="954107"/>
          </a:xfrm>
          <a:prstGeom prst="rect">
            <a:avLst/>
          </a:prstGeom>
          <a:noFill/>
        </p:spPr>
        <p:txBody>
          <a:bodyPr wrap="square" rtlCol="1">
            <a:spAutoFit/>
          </a:bodyPr>
          <a:lstStyle/>
          <a:p>
            <a:pPr marL="342900" indent="-342900" algn="r" rtl="1">
              <a:buClr>
                <a:srgbClr val="C00000"/>
              </a:buClr>
              <a:buSzPct val="110000"/>
              <a:buFont typeface="Wingdings" panose="05000000000000000000" pitchFamily="2" charset="2"/>
              <a:buChar char="v"/>
            </a:pPr>
            <a:r>
              <a:rPr lang="fa-IR" sz="2800" dirty="0">
                <a:cs typeface="_  Yekan" panose="00000400000000000000" pitchFamily="2" charset="-78"/>
              </a:rPr>
              <a:t>بحثهای فلسفی لازم در برنامه ها و نشست های نخبگانی برای تبیین درست مساله </a:t>
            </a:r>
          </a:p>
        </p:txBody>
      </p:sp>
      <p:sp>
        <p:nvSpPr>
          <p:cNvPr id="13" name="TextBox 12"/>
          <p:cNvSpPr txBox="1"/>
          <p:nvPr/>
        </p:nvSpPr>
        <p:spPr>
          <a:xfrm>
            <a:off x="752282" y="3869100"/>
            <a:ext cx="7006107" cy="954107"/>
          </a:xfrm>
          <a:prstGeom prst="rect">
            <a:avLst/>
          </a:prstGeom>
          <a:noFill/>
        </p:spPr>
        <p:txBody>
          <a:bodyPr wrap="square" rtlCol="1">
            <a:spAutoFit/>
          </a:bodyPr>
          <a:lstStyle/>
          <a:p>
            <a:pPr marL="342900" indent="-342900" algn="r" rtl="1">
              <a:buClr>
                <a:srgbClr val="C00000"/>
              </a:buClr>
              <a:buSzPct val="110000"/>
              <a:buFont typeface="Wingdings" panose="05000000000000000000" pitchFamily="2" charset="2"/>
              <a:buChar char="v"/>
            </a:pPr>
            <a:r>
              <a:rPr lang="fa-IR" sz="2800" dirty="0">
                <a:cs typeface="_  Yekan" panose="00000400000000000000" pitchFamily="2" charset="-78"/>
              </a:rPr>
              <a:t>خوانش های لطیف حکمی و عرفانی در میراث ایرانی و فارسی در اینباره با حضور اهل فن</a:t>
            </a:r>
          </a:p>
        </p:txBody>
      </p:sp>
      <p:sp>
        <p:nvSpPr>
          <p:cNvPr id="15" name="TextBox 14"/>
          <p:cNvSpPr txBox="1"/>
          <p:nvPr/>
        </p:nvSpPr>
        <p:spPr>
          <a:xfrm>
            <a:off x="752282" y="2544201"/>
            <a:ext cx="7006107" cy="954107"/>
          </a:xfrm>
          <a:prstGeom prst="rect">
            <a:avLst/>
          </a:prstGeom>
          <a:noFill/>
        </p:spPr>
        <p:txBody>
          <a:bodyPr wrap="square" rtlCol="1">
            <a:spAutoFit/>
          </a:bodyPr>
          <a:lstStyle/>
          <a:p>
            <a:pPr marL="342900" indent="-342900" algn="r" rtl="1">
              <a:buClr>
                <a:srgbClr val="C00000"/>
              </a:buClr>
              <a:buSzPct val="110000"/>
              <a:buFont typeface="Wingdings" panose="05000000000000000000" pitchFamily="2" charset="2"/>
              <a:buChar char="v"/>
            </a:pPr>
            <a:r>
              <a:rPr lang="fa-IR" sz="2800" dirty="0">
                <a:cs typeface="_  Yekan" panose="00000400000000000000" pitchFamily="2" charset="-78"/>
              </a:rPr>
              <a:t>رصد </a:t>
            </a:r>
            <a:r>
              <a:rPr lang="fa-IR" sz="2800" dirty="0" smtClean="0">
                <a:cs typeface="_  Yekan" panose="00000400000000000000" pitchFamily="2" charset="-78"/>
              </a:rPr>
              <a:t>و استفاده </a:t>
            </a:r>
            <a:r>
              <a:rPr lang="fa-IR" sz="2800" dirty="0">
                <a:cs typeface="_  Yekan" panose="00000400000000000000" pitchFamily="2" charset="-78"/>
              </a:rPr>
              <a:t>از مستندهای جهانی دراینباره با توضیح متخصصان</a:t>
            </a:r>
          </a:p>
        </p:txBody>
      </p:sp>
    </p:spTree>
    <p:extLst>
      <p:ext uri="{BB962C8B-B14F-4D97-AF65-F5344CB8AC3E}">
        <p14:creationId xmlns:p14="http://schemas.microsoft.com/office/powerpoint/2010/main" val="40521729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3740" y="2050299"/>
            <a:ext cx="3888260" cy="1610982"/>
          </a:xfrm>
        </p:spPr>
        <p:txBody>
          <a:bodyPr>
            <a:normAutofit fontScale="90000"/>
          </a:bodyPr>
          <a:lstStyle/>
          <a:p>
            <a:pPr algn="ctr">
              <a:lnSpc>
                <a:spcPct val="100000"/>
              </a:lnSpc>
            </a:pPr>
            <a:r>
              <a:rPr lang="fa-IR" sz="3600" dirty="0">
                <a:latin typeface="Neirizi" panose="02000503000000020002" pitchFamily="2" charset="0"/>
                <a:cs typeface="Neirizi" panose="02000503000000020002" pitchFamily="2" charset="0"/>
              </a:rPr>
              <a:t>تدارک فیلم ها و </a:t>
            </a:r>
            <a:r>
              <a:rPr lang="fa-IR" sz="3600" dirty="0" smtClean="0">
                <a:latin typeface="Neirizi" panose="02000503000000020002" pitchFamily="2" charset="0"/>
                <a:cs typeface="Neirizi" panose="02000503000000020002" pitchFamily="2" charset="0"/>
              </a:rPr>
              <a:t>سریالهای</a:t>
            </a:r>
            <a:br>
              <a:rPr lang="fa-IR" sz="3600" dirty="0" smtClean="0">
                <a:latin typeface="Neirizi" panose="02000503000000020002" pitchFamily="2" charset="0"/>
                <a:cs typeface="Neirizi" panose="02000503000000020002" pitchFamily="2" charset="0"/>
              </a:rPr>
            </a:br>
            <a:r>
              <a:rPr lang="fa-IR" sz="700" dirty="0">
                <a:latin typeface="Neirizi" panose="02000503000000020002" pitchFamily="2" charset="0"/>
                <a:cs typeface="Neirizi" panose="02000503000000020002" pitchFamily="2" charset="0"/>
              </a:rPr>
              <a:t/>
            </a:r>
            <a:br>
              <a:rPr lang="fa-IR" sz="700" dirty="0">
                <a:latin typeface="Neirizi" panose="02000503000000020002" pitchFamily="2" charset="0"/>
                <a:cs typeface="Neirizi" panose="02000503000000020002" pitchFamily="2" charset="0"/>
              </a:rPr>
            </a:br>
            <a:r>
              <a:rPr lang="fa-IR" sz="3600" dirty="0" smtClean="0">
                <a:latin typeface="Neirizi" panose="02000503000000020002" pitchFamily="2" charset="0"/>
                <a:cs typeface="Neirizi" panose="02000503000000020002" pitchFamily="2" charset="0"/>
              </a:rPr>
              <a:t> </a:t>
            </a:r>
            <a:r>
              <a:rPr lang="fa-IR" sz="3600" dirty="0">
                <a:latin typeface="Neirizi" panose="02000503000000020002" pitchFamily="2" charset="0"/>
                <a:cs typeface="Neirizi" panose="02000503000000020002" pitchFamily="2" charset="0"/>
              </a:rPr>
              <a:t>خاص در بسته های فیلم </a:t>
            </a:r>
            <a:r>
              <a:rPr lang="fa-IR" sz="3600" dirty="0" smtClean="0">
                <a:latin typeface="Neirizi" panose="02000503000000020002" pitchFamily="2" charset="0"/>
                <a:cs typeface="Neirizi" panose="02000503000000020002" pitchFamily="2" charset="0"/>
              </a:rPr>
              <a:t/>
            </a:r>
            <a:br>
              <a:rPr lang="fa-IR" sz="3600" dirty="0" smtClean="0">
                <a:latin typeface="Neirizi" panose="02000503000000020002" pitchFamily="2" charset="0"/>
                <a:cs typeface="Neirizi" panose="02000503000000020002" pitchFamily="2" charset="0"/>
              </a:rPr>
            </a:br>
            <a:r>
              <a:rPr lang="fa-IR" sz="700" dirty="0">
                <a:latin typeface="Neirizi" panose="02000503000000020002" pitchFamily="2" charset="0"/>
                <a:cs typeface="Neirizi" panose="02000503000000020002" pitchFamily="2" charset="0"/>
              </a:rPr>
              <a:t/>
            </a:r>
            <a:br>
              <a:rPr lang="fa-IR" sz="700" dirty="0">
                <a:latin typeface="Neirizi" panose="02000503000000020002" pitchFamily="2" charset="0"/>
                <a:cs typeface="Neirizi" panose="02000503000000020002" pitchFamily="2" charset="0"/>
              </a:rPr>
            </a:br>
            <a:r>
              <a:rPr lang="fa-IR" sz="3600" dirty="0" smtClean="0">
                <a:latin typeface="Neirizi" panose="02000503000000020002" pitchFamily="2" charset="0"/>
                <a:cs typeface="Neirizi" panose="02000503000000020002" pitchFamily="2" charset="0"/>
              </a:rPr>
              <a:t>وسریال </a:t>
            </a:r>
            <a:r>
              <a:rPr lang="fa-IR" sz="3600" dirty="0">
                <a:latin typeface="Neirizi" panose="02000503000000020002" pitchFamily="2" charset="0"/>
                <a:cs typeface="Neirizi" panose="02000503000000020002" pitchFamily="2" charset="0"/>
              </a:rPr>
              <a:t>این ماهها </a:t>
            </a:r>
            <a:endParaRPr lang="fa-IR" sz="2200" dirty="0">
              <a:latin typeface="Neirizi" panose="02000503000000020002" pitchFamily="2" charset="0"/>
              <a:cs typeface="Neirizi" panose="02000503000000020002" pitchFamily="2" charset="0"/>
            </a:endParaRPr>
          </a:p>
        </p:txBody>
      </p:sp>
      <p:sp>
        <p:nvSpPr>
          <p:cNvPr id="10" name="Oval 9"/>
          <p:cNvSpPr/>
          <p:nvPr/>
        </p:nvSpPr>
        <p:spPr>
          <a:xfrm>
            <a:off x="10048486" y="659706"/>
            <a:ext cx="650506" cy="628540"/>
          </a:xfrm>
          <a:prstGeom prst="ellipse">
            <a:avLst/>
          </a:prstGeom>
          <a:noFill/>
          <a:ln w="57150" cap="flat" cmpd="sng" algn="ctr">
            <a:solidFill>
              <a:schemeClr val="accent1"/>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1" anchor="ctr"/>
          <a:lstStyle/>
          <a:p>
            <a:pPr algn="ctr"/>
            <a:endParaRPr lang="fa-IR"/>
          </a:p>
        </p:txBody>
      </p:sp>
      <p:sp>
        <p:nvSpPr>
          <p:cNvPr id="11" name="Title 3"/>
          <p:cNvSpPr txBox="1">
            <a:spLocks/>
          </p:cNvSpPr>
          <p:nvPr/>
        </p:nvSpPr>
        <p:spPr>
          <a:xfrm>
            <a:off x="9942490" y="546873"/>
            <a:ext cx="877721" cy="852598"/>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fa-IR" sz="3200" cap="none" dirty="0" smtClean="0">
                <a:ln w="0"/>
                <a:solidFill>
                  <a:schemeClr val="tx1"/>
                </a:solidFill>
                <a:effectLst>
                  <a:outerShdw blurRad="38100" dist="19050" dir="2700000" algn="tl" rotWithShape="0">
                    <a:schemeClr val="dk1">
                      <a:alpha val="40000"/>
                    </a:schemeClr>
                  </a:outerShdw>
                </a:effectLst>
                <a:cs typeface="_  Yekan" panose="00000400000000000000" pitchFamily="2" charset="-78"/>
              </a:rPr>
              <a:t>4</a:t>
            </a:r>
            <a:endParaRPr lang="en-US" sz="6000" cap="none" dirty="0">
              <a:ln w="0"/>
              <a:solidFill>
                <a:schemeClr val="tx1"/>
              </a:solidFill>
              <a:effectLst>
                <a:outerShdw blurRad="38100" dist="19050" dir="2700000" algn="tl" rotWithShape="0">
                  <a:schemeClr val="dk1">
                    <a:alpha val="40000"/>
                  </a:schemeClr>
                </a:outerShdw>
              </a:effectLst>
              <a:cs typeface="_  Yekan" panose="00000400000000000000" pitchFamily="2" charset="-78"/>
            </a:endParaRPr>
          </a:p>
        </p:txBody>
      </p:sp>
      <p:sp>
        <p:nvSpPr>
          <p:cNvPr id="7" name="TextBox 6"/>
          <p:cNvSpPr txBox="1"/>
          <p:nvPr/>
        </p:nvSpPr>
        <p:spPr>
          <a:xfrm>
            <a:off x="752281" y="1219302"/>
            <a:ext cx="7006107" cy="954107"/>
          </a:xfrm>
          <a:prstGeom prst="rect">
            <a:avLst/>
          </a:prstGeom>
          <a:noFill/>
        </p:spPr>
        <p:txBody>
          <a:bodyPr wrap="square" rtlCol="1">
            <a:spAutoFit/>
          </a:bodyPr>
          <a:lstStyle/>
          <a:p>
            <a:pPr marL="342900" indent="-342900" algn="r" rtl="1">
              <a:buClr>
                <a:srgbClr val="C00000"/>
              </a:buClr>
              <a:buSzPct val="110000"/>
              <a:buFont typeface="Wingdings" panose="05000000000000000000" pitchFamily="2" charset="2"/>
              <a:buChar char="v"/>
            </a:pPr>
            <a:r>
              <a:rPr lang="fa-IR" sz="2800" dirty="0">
                <a:cs typeface="_  Yekan" panose="00000400000000000000" pitchFamily="2" charset="-78"/>
              </a:rPr>
              <a:t>فیلم ها و سریالهایی که تصویرگر اعمال ویرانگر بشر در کره خاکی </a:t>
            </a:r>
            <a:r>
              <a:rPr lang="fa-IR" sz="2800" dirty="0" smtClean="0">
                <a:cs typeface="_  Yekan" panose="00000400000000000000" pitchFamily="2" charset="-78"/>
              </a:rPr>
              <a:t>باشد</a:t>
            </a:r>
            <a:endParaRPr lang="fa-IR" sz="2800" dirty="0">
              <a:cs typeface="_  Yekan" panose="00000400000000000000" pitchFamily="2" charset="-78"/>
            </a:endParaRPr>
          </a:p>
        </p:txBody>
      </p:sp>
      <p:sp>
        <p:nvSpPr>
          <p:cNvPr id="13" name="TextBox 12"/>
          <p:cNvSpPr txBox="1"/>
          <p:nvPr/>
        </p:nvSpPr>
        <p:spPr>
          <a:xfrm>
            <a:off x="752282" y="3869100"/>
            <a:ext cx="7006107" cy="1384995"/>
          </a:xfrm>
          <a:prstGeom prst="rect">
            <a:avLst/>
          </a:prstGeom>
          <a:noFill/>
        </p:spPr>
        <p:txBody>
          <a:bodyPr wrap="square" rtlCol="1">
            <a:spAutoFit/>
          </a:bodyPr>
          <a:lstStyle/>
          <a:p>
            <a:pPr marL="342900" indent="-342900" algn="r" rtl="1">
              <a:buClr>
                <a:srgbClr val="C00000"/>
              </a:buClr>
              <a:buSzPct val="110000"/>
              <a:buFont typeface="Wingdings" panose="05000000000000000000" pitchFamily="2" charset="2"/>
              <a:buChar char="v"/>
            </a:pPr>
            <a:r>
              <a:rPr lang="fa-IR" sz="2800" dirty="0" smtClean="0">
                <a:cs typeface="_  Yekan" panose="00000400000000000000" pitchFamily="2" charset="-78"/>
              </a:rPr>
              <a:t>بخاطر </a:t>
            </a:r>
            <a:r>
              <a:rPr lang="fa-IR" sz="2800" dirty="0">
                <a:cs typeface="_  Yekan" panose="00000400000000000000" pitchFamily="2" charset="-78"/>
              </a:rPr>
              <a:t>صورت حاکم بر کمپانی های فیلمسازی حتی طرح غلط این مفاهیم در فیلم ها میتواند با میزهای نقد و گفتگو جبران شود</a:t>
            </a:r>
          </a:p>
        </p:txBody>
      </p:sp>
      <p:sp>
        <p:nvSpPr>
          <p:cNvPr id="15" name="TextBox 14"/>
          <p:cNvSpPr txBox="1"/>
          <p:nvPr/>
        </p:nvSpPr>
        <p:spPr>
          <a:xfrm>
            <a:off x="752282" y="2544201"/>
            <a:ext cx="7006107" cy="954107"/>
          </a:xfrm>
          <a:prstGeom prst="rect">
            <a:avLst/>
          </a:prstGeom>
          <a:noFill/>
        </p:spPr>
        <p:txBody>
          <a:bodyPr wrap="square" rtlCol="1">
            <a:spAutoFit/>
          </a:bodyPr>
          <a:lstStyle/>
          <a:p>
            <a:pPr marL="342900" indent="-342900" algn="r" rtl="1">
              <a:buClr>
                <a:srgbClr val="C00000"/>
              </a:buClr>
              <a:buSzPct val="110000"/>
              <a:buFont typeface="Wingdings" panose="05000000000000000000" pitchFamily="2" charset="2"/>
              <a:buChar char="v"/>
            </a:pPr>
            <a:r>
              <a:rPr lang="fa-IR" sz="2800" dirty="0">
                <a:cs typeface="_  Yekan" panose="00000400000000000000" pitchFamily="2" charset="-78"/>
              </a:rPr>
              <a:t>فیلم ها و سریالهایی که پیام گیری از رخداد ها و تقدیرات را عینی و ملموس کنند</a:t>
            </a:r>
          </a:p>
        </p:txBody>
      </p:sp>
    </p:spTree>
    <p:extLst>
      <p:ext uri="{BB962C8B-B14F-4D97-AF65-F5344CB8AC3E}">
        <p14:creationId xmlns:p14="http://schemas.microsoft.com/office/powerpoint/2010/main" val="41554893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3740" y="1876752"/>
            <a:ext cx="3888260" cy="2289003"/>
          </a:xfrm>
        </p:spPr>
        <p:txBody>
          <a:bodyPr>
            <a:normAutofit/>
          </a:bodyPr>
          <a:lstStyle/>
          <a:p>
            <a:pPr algn="ctr">
              <a:lnSpc>
                <a:spcPct val="100000"/>
              </a:lnSpc>
            </a:pPr>
            <a:r>
              <a:rPr lang="fa-IR" dirty="0">
                <a:latin typeface="Neirizi" panose="02000503000000020002" pitchFamily="2" charset="0"/>
                <a:cs typeface="Neirizi" panose="02000503000000020002" pitchFamily="2" charset="0"/>
              </a:rPr>
              <a:t>پویش های معناگرا درباره کرونا در فضای مجازی و رسانه های عمومی</a:t>
            </a:r>
          </a:p>
        </p:txBody>
      </p:sp>
      <p:sp>
        <p:nvSpPr>
          <p:cNvPr id="10" name="Oval 9"/>
          <p:cNvSpPr/>
          <p:nvPr/>
        </p:nvSpPr>
        <p:spPr>
          <a:xfrm>
            <a:off x="10048486" y="659706"/>
            <a:ext cx="650506" cy="628540"/>
          </a:xfrm>
          <a:prstGeom prst="ellipse">
            <a:avLst/>
          </a:prstGeom>
          <a:noFill/>
          <a:ln w="57150" cap="flat" cmpd="sng" algn="ctr">
            <a:solidFill>
              <a:schemeClr val="accent1"/>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1" anchor="ctr"/>
          <a:lstStyle/>
          <a:p>
            <a:pPr algn="ctr"/>
            <a:endParaRPr lang="fa-IR"/>
          </a:p>
        </p:txBody>
      </p:sp>
      <p:sp>
        <p:nvSpPr>
          <p:cNvPr id="11" name="Title 3"/>
          <p:cNvSpPr txBox="1">
            <a:spLocks/>
          </p:cNvSpPr>
          <p:nvPr/>
        </p:nvSpPr>
        <p:spPr>
          <a:xfrm>
            <a:off x="9927268" y="546873"/>
            <a:ext cx="892943" cy="852598"/>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fa-IR" sz="3200" cap="none" dirty="0" smtClean="0">
                <a:ln w="0"/>
                <a:solidFill>
                  <a:schemeClr val="tx1"/>
                </a:solidFill>
                <a:effectLst>
                  <a:outerShdw blurRad="38100" dist="19050" dir="2700000" algn="tl" rotWithShape="0">
                    <a:schemeClr val="dk1">
                      <a:alpha val="40000"/>
                    </a:schemeClr>
                  </a:outerShdw>
                </a:effectLst>
                <a:cs typeface="_  Yekan" panose="00000400000000000000" pitchFamily="2" charset="-78"/>
              </a:rPr>
              <a:t>5</a:t>
            </a:r>
            <a:endParaRPr lang="en-US" sz="6000" cap="none" dirty="0">
              <a:ln w="0"/>
              <a:solidFill>
                <a:schemeClr val="tx1"/>
              </a:solidFill>
              <a:effectLst>
                <a:outerShdw blurRad="38100" dist="19050" dir="2700000" algn="tl" rotWithShape="0">
                  <a:schemeClr val="dk1">
                    <a:alpha val="40000"/>
                  </a:schemeClr>
                </a:outerShdw>
              </a:effectLst>
              <a:cs typeface="_  Yekan" panose="00000400000000000000"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71" y="2825238"/>
            <a:ext cx="5477133" cy="3797479"/>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7859" y="2202288"/>
            <a:ext cx="3954140" cy="442043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662609" y="2197499"/>
            <a:ext cx="3563509" cy="584775"/>
          </a:xfrm>
          <a:prstGeom prst="rect">
            <a:avLst/>
          </a:prstGeom>
          <a:noFill/>
        </p:spPr>
        <p:txBody>
          <a:bodyPr wrap="square" rtlCol="1">
            <a:spAutoFit/>
          </a:bodyPr>
          <a:lstStyle/>
          <a:p>
            <a:pPr marL="457200" indent="-457200" algn="r" rtl="1">
              <a:buClr>
                <a:srgbClr val="C00000"/>
              </a:buClr>
              <a:buSzPct val="110000"/>
              <a:buFont typeface="Wingdings" panose="05000000000000000000" pitchFamily="2" charset="2"/>
              <a:buChar char="Ø"/>
            </a:pPr>
            <a:r>
              <a:rPr lang="fa-IR" sz="1600" dirty="0" smtClean="0">
                <a:cs typeface="_  Yekan" panose="00000400000000000000" pitchFamily="2" charset="-78"/>
              </a:rPr>
              <a:t>کارروزنامه های آمریکایی</a:t>
            </a:r>
          </a:p>
          <a:p>
            <a:pPr algn="r" rtl="1">
              <a:buClr>
                <a:srgbClr val="C00000"/>
              </a:buClr>
              <a:buSzPct val="110000"/>
            </a:pPr>
            <a:r>
              <a:rPr lang="fa-IR" sz="1600" dirty="0" smtClean="0">
                <a:cs typeface="_  Yekan" panose="00000400000000000000" pitchFamily="2" charset="-78"/>
              </a:rPr>
              <a:t> در فراخوان دعا در ایران کمرنگ انجام شد</a:t>
            </a:r>
            <a:endParaRPr lang="fa-IR" sz="1600" dirty="0">
              <a:cs typeface="_  Yekan" panose="00000400000000000000" pitchFamily="2" charset="-78"/>
            </a:endParaRPr>
          </a:p>
        </p:txBody>
      </p:sp>
      <p:sp>
        <p:nvSpPr>
          <p:cNvPr id="16" name="TextBox 15"/>
          <p:cNvSpPr txBox="1"/>
          <p:nvPr/>
        </p:nvSpPr>
        <p:spPr>
          <a:xfrm>
            <a:off x="784805" y="744857"/>
            <a:ext cx="7006107" cy="830997"/>
          </a:xfrm>
          <a:prstGeom prst="rect">
            <a:avLst/>
          </a:prstGeom>
          <a:noFill/>
        </p:spPr>
        <p:txBody>
          <a:bodyPr wrap="square" rtlCol="1">
            <a:spAutoFit/>
          </a:bodyPr>
          <a:lstStyle/>
          <a:p>
            <a:pPr marL="342900" indent="-342900" algn="r" rtl="1">
              <a:buClr>
                <a:srgbClr val="C00000"/>
              </a:buClr>
              <a:buSzPct val="110000"/>
              <a:buFont typeface="Wingdings" panose="05000000000000000000" pitchFamily="2" charset="2"/>
              <a:buChar char="v"/>
            </a:pPr>
            <a:r>
              <a:rPr lang="fa-IR" sz="2400" dirty="0" smtClean="0">
                <a:cs typeface="_  Yekan" panose="00000400000000000000" pitchFamily="2" charset="-78"/>
              </a:rPr>
              <a:t>ازپویش های مجازی مبتکرانه تا تیتر اول روزنامه ها و مسابقات فرهنگی و... می توانست تضرع را نشان بگیرد</a:t>
            </a:r>
            <a:endParaRPr lang="fa-IR" sz="2400" dirty="0">
              <a:cs typeface="_  Yekan" panose="00000400000000000000" pitchFamily="2" charset="-78"/>
            </a:endParaRPr>
          </a:p>
        </p:txBody>
      </p:sp>
    </p:spTree>
    <p:extLst>
      <p:ext uri="{BB962C8B-B14F-4D97-AF65-F5344CB8AC3E}">
        <p14:creationId xmlns:p14="http://schemas.microsoft.com/office/powerpoint/2010/main" val="1020076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9357" y="1182246"/>
            <a:ext cx="8898939" cy="2320808"/>
          </a:xfrm>
        </p:spPr>
        <p:txBody>
          <a:bodyPr>
            <a:noAutofit/>
          </a:bodyPr>
          <a:lstStyle/>
          <a:p>
            <a:pPr marL="0" indent="0">
              <a:buNone/>
            </a:pPr>
            <a:r>
              <a:rPr lang="fa-IR" sz="2800" dirty="0">
                <a:cs typeface="_  Yekan" panose="00000400000000000000" pitchFamily="2" charset="-78"/>
              </a:rPr>
              <a:t>درگذشته تمدنی ما گزارشها حاکی از این است که هنگام بلایی مثل وبا و طاعون ،تضرع و نیایش افزون می شده است. سید نعمت الله جزایری در کتاب مسکّن الشجون فی حکم الفرار من الوبا والطاعون می نویسد: وقتی چنین بلایاو مصیبت هایی به بشر روی آورد ،وظیفه علما این است که مردم را به یاد خدا انداخته و آنها را دعوت به عالم معنا و تضرع نمایند</a:t>
            </a:r>
            <a:r>
              <a:rPr lang="fa-IR" sz="2800" dirty="0" smtClean="0">
                <a:cs typeface="_  Yekan" panose="00000400000000000000" pitchFamily="2" charset="-78"/>
              </a:rPr>
              <a:t>.</a:t>
            </a:r>
            <a:endParaRPr lang="fa-IR" sz="2800" dirty="0">
              <a:cs typeface="_  Yekan" panose="00000400000000000000" pitchFamily="2" charset="-78"/>
            </a:endParaRPr>
          </a:p>
        </p:txBody>
      </p:sp>
      <p:sp>
        <p:nvSpPr>
          <p:cNvPr id="2" name="Rectangle 1"/>
          <p:cNvSpPr/>
          <p:nvPr/>
        </p:nvSpPr>
        <p:spPr>
          <a:xfrm>
            <a:off x="1816282" y="4738283"/>
            <a:ext cx="8525091" cy="523220"/>
          </a:xfrm>
          <a:prstGeom prst="rect">
            <a:avLst/>
          </a:prstGeom>
        </p:spPr>
        <p:txBody>
          <a:bodyPr wrap="none">
            <a:spAutoFit/>
          </a:bodyPr>
          <a:lstStyle/>
          <a:p>
            <a:r>
              <a:rPr lang="fa-IR" sz="2800" dirty="0">
                <a:latin typeface="Neirizi" panose="02000503000000020002" pitchFamily="2" charset="0"/>
                <a:cs typeface="Neirizi" panose="02000503000000020002" pitchFamily="2" charset="0"/>
              </a:rPr>
              <a:t>سئوال اساسی: کرونا چقدر این حالت را در مردم ما افزون کرده است؟</a:t>
            </a:r>
          </a:p>
        </p:txBody>
      </p:sp>
      <p:sp>
        <p:nvSpPr>
          <p:cNvPr id="4" name="Striped Right Arrow 3"/>
          <p:cNvSpPr/>
          <p:nvPr/>
        </p:nvSpPr>
        <p:spPr>
          <a:xfrm rot="10800000">
            <a:off x="10257658" y="4738283"/>
            <a:ext cx="541275" cy="363499"/>
          </a:xfrm>
          <a:prstGeom prst="stripedRight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712096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459" y="1066335"/>
            <a:ext cx="10277341" cy="3054903"/>
          </a:xfrm>
        </p:spPr>
        <p:txBody>
          <a:bodyPr>
            <a:noAutofit/>
          </a:bodyPr>
          <a:lstStyle/>
          <a:p>
            <a:pPr marL="0" indent="0" algn="ctr">
              <a:buNone/>
            </a:pPr>
            <a:r>
              <a:rPr lang="fa-IR" sz="2700" dirty="0">
                <a:effectLst>
                  <a:outerShdw blurRad="38100" dist="38100" dir="2700000" algn="tl">
                    <a:srgbClr val="000000">
                      <a:alpha val="43137"/>
                    </a:srgbClr>
                  </a:outerShdw>
                </a:effectLst>
                <a:cs typeface="_  Yekan" panose="00000400000000000000" pitchFamily="2" charset="-78"/>
              </a:rPr>
              <a:t>به حسب نظرسنجی دانشگاه </a:t>
            </a:r>
            <a:r>
              <a:rPr lang="fa-IR" sz="2700" dirty="0" smtClean="0">
                <a:effectLst>
                  <a:outerShdw blurRad="38100" dist="38100" dir="2700000" algn="tl">
                    <a:srgbClr val="000000">
                      <a:alpha val="43137"/>
                    </a:srgbClr>
                  </a:outerShdw>
                </a:effectLst>
                <a:cs typeface="_  Yekan" panose="00000400000000000000" pitchFamily="2" charset="-78"/>
              </a:rPr>
              <a:t>شیکاگو به </a:t>
            </a:r>
            <a:r>
              <a:rPr lang="fa-IR" sz="2700" dirty="0">
                <a:effectLst>
                  <a:outerShdw blurRad="38100" dist="38100" dir="2700000" algn="tl">
                    <a:srgbClr val="000000">
                      <a:alpha val="43137"/>
                    </a:srgbClr>
                  </a:outerShdw>
                </a:effectLst>
                <a:cs typeface="_  Yekan" panose="00000400000000000000" pitchFamily="2" charset="-78"/>
              </a:rPr>
              <a:t>همراهی مرکز تحقیقات </a:t>
            </a:r>
            <a:r>
              <a:rPr lang="fa-IR" sz="2700" dirty="0" smtClean="0">
                <a:effectLst>
                  <a:outerShdw blurRad="38100" dist="38100" dir="2700000" algn="tl">
                    <a:srgbClr val="000000">
                      <a:alpha val="43137"/>
                    </a:srgbClr>
                  </a:outerShdw>
                </a:effectLst>
                <a:cs typeface="_  Yekan" panose="00000400000000000000" pitchFamily="2" charset="-78"/>
              </a:rPr>
              <a:t>خبرگزاری آسوشیتدپرس:</a:t>
            </a:r>
          </a:p>
          <a:p>
            <a:pPr marL="0" indent="0">
              <a:buNone/>
            </a:pPr>
            <a:r>
              <a:rPr lang="fa-IR" sz="2600" dirty="0" smtClean="0">
                <a:cs typeface="_  Yekan" panose="00000400000000000000" pitchFamily="2" charset="-78"/>
              </a:rPr>
              <a:t> 26% خداباوران </a:t>
            </a:r>
            <a:r>
              <a:rPr lang="fa-IR" sz="2600" dirty="0">
                <a:cs typeface="_  Yekan" panose="00000400000000000000" pitchFamily="2" charset="-78"/>
              </a:rPr>
              <a:t>در آمریکا گفته اند شیوع کرونا ایمان آنها را تقویت کرد و فقط </a:t>
            </a:r>
            <a:r>
              <a:rPr lang="fa-IR" sz="2600" dirty="0" smtClean="0">
                <a:cs typeface="_  Yekan" panose="00000400000000000000" pitchFamily="2" charset="-78"/>
              </a:rPr>
              <a:t>1% گفته </a:t>
            </a:r>
            <a:r>
              <a:rPr lang="fa-IR" sz="2600" dirty="0">
                <a:cs typeface="_  Yekan" panose="00000400000000000000" pitchFamily="2" charset="-78"/>
              </a:rPr>
              <a:t>اند دچار تضعیف ایمان شده </a:t>
            </a:r>
            <a:r>
              <a:rPr lang="fa-IR" sz="2600" dirty="0" smtClean="0">
                <a:cs typeface="_  Yekan" panose="00000400000000000000" pitchFamily="2" charset="-78"/>
              </a:rPr>
              <a:t>اند.					</a:t>
            </a:r>
            <a:r>
              <a:rPr lang="fa-IR" sz="2600" dirty="0">
                <a:cs typeface="_  Yekan" panose="00000400000000000000" pitchFamily="2" charset="-78"/>
              </a:rPr>
              <a:t>	</a:t>
            </a:r>
            <a:r>
              <a:rPr lang="fa-IR" sz="2600" dirty="0" smtClean="0">
                <a:cs typeface="_  Yekan" panose="00000400000000000000" pitchFamily="2" charset="-78"/>
              </a:rPr>
              <a:t>	 (82% آمریکایی </a:t>
            </a:r>
            <a:r>
              <a:rPr lang="fa-IR" sz="2600" dirty="0">
                <a:cs typeface="_  Yekan" panose="00000400000000000000" pitchFamily="2" charset="-78"/>
              </a:rPr>
              <a:t>ها گفته اند به خدا ایمان دارند)</a:t>
            </a:r>
          </a:p>
          <a:p>
            <a:pPr marL="0" indent="0">
              <a:buNone/>
            </a:pPr>
            <a:r>
              <a:rPr lang="fa-IR" sz="2600" dirty="0">
                <a:cs typeface="_  Yekan" panose="00000400000000000000" pitchFamily="2" charset="-78"/>
              </a:rPr>
              <a:t>یعنی گرچه مدرنیته در موج بی ایمانی در جوامع موثر بوده است اما آنهایی که مومن به خدا مانده اند ،درصد قابل توجهی با شروری مثل کرونا ایمانشان افزون شده است.</a:t>
            </a:r>
          </a:p>
        </p:txBody>
      </p:sp>
      <p:sp>
        <p:nvSpPr>
          <p:cNvPr id="2" name="Rectangle 1"/>
          <p:cNvSpPr/>
          <p:nvPr/>
        </p:nvSpPr>
        <p:spPr>
          <a:xfrm>
            <a:off x="2071720" y="4658423"/>
            <a:ext cx="7524817" cy="523220"/>
          </a:xfrm>
          <a:prstGeom prst="rect">
            <a:avLst/>
          </a:prstGeom>
        </p:spPr>
        <p:txBody>
          <a:bodyPr wrap="none">
            <a:spAutoFit/>
          </a:bodyPr>
          <a:lstStyle/>
          <a:p>
            <a:r>
              <a:rPr lang="fa-IR" sz="2800" dirty="0">
                <a:latin typeface="Neirizi" panose="02000503000000020002" pitchFamily="2" charset="0"/>
                <a:cs typeface="Neirizi" panose="02000503000000020002" pitchFamily="2" charset="0"/>
              </a:rPr>
              <a:t>سئوال اساسی: کرونا چقدر ایمان مردم ما را افزون کرده است؟</a:t>
            </a:r>
          </a:p>
        </p:txBody>
      </p:sp>
      <p:sp>
        <p:nvSpPr>
          <p:cNvPr id="4" name="Striped Right Arrow 3"/>
          <p:cNvSpPr/>
          <p:nvPr/>
        </p:nvSpPr>
        <p:spPr>
          <a:xfrm rot="10800000">
            <a:off x="9575075" y="4738283"/>
            <a:ext cx="541275" cy="363499"/>
          </a:xfrm>
          <a:prstGeom prst="stripedRight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994586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0237" y="2995034"/>
            <a:ext cx="10058400" cy="1609344"/>
          </a:xfrm>
        </p:spPr>
        <p:txBody>
          <a:bodyPr>
            <a:normAutofit/>
          </a:bodyPr>
          <a:lstStyle/>
          <a:p>
            <a:pPr algn="ctr"/>
            <a:r>
              <a:rPr lang="fa-IR" sz="6600" b="1" dirty="0" smtClean="0">
                <a:latin typeface="Neirizi" panose="02000503000000020002" pitchFamily="2" charset="0"/>
                <a:cs typeface="Neirizi" panose="02000503000000020002" pitchFamily="2" charset="0"/>
              </a:rPr>
              <a:t>استعاره </a:t>
            </a:r>
            <a:r>
              <a:rPr lang="fa-IR" sz="6600" b="1" dirty="0">
                <a:latin typeface="Neirizi" panose="02000503000000020002" pitchFamily="2" charset="0"/>
                <a:cs typeface="Neirizi" panose="02000503000000020002" pitchFamily="2" charset="0"/>
              </a:rPr>
              <a:t>برای سه نحوه مواجهه:</a:t>
            </a:r>
            <a:endParaRPr lang="fa-IR" sz="6600" dirty="0">
              <a:latin typeface="Neirizi" panose="02000503000000020002" pitchFamily="2" charset="0"/>
              <a:cs typeface="Neirizi" panose="02000503000000020002" pitchFamily="2" charset="0"/>
            </a:endParaRPr>
          </a:p>
        </p:txBody>
      </p:sp>
      <p:sp>
        <p:nvSpPr>
          <p:cNvPr id="6" name="Title 3"/>
          <p:cNvSpPr txBox="1">
            <a:spLocks/>
          </p:cNvSpPr>
          <p:nvPr/>
        </p:nvSpPr>
        <p:spPr>
          <a:xfrm>
            <a:off x="9885403" y="2995034"/>
            <a:ext cx="1540475" cy="1609344"/>
          </a:xfrm>
          <a:prstGeom prst="rect">
            <a:avLst/>
          </a:prstGeom>
        </p:spPr>
        <p:txBody>
          <a:bodyPr vert="horz" lIns="91440" tIns="45720" rIns="91440" bIns="45720" rtlCol="0" anchor="ctr">
            <a:noAutofit/>
          </a:bodyPr>
          <a:lstStyle>
            <a:lvl1pPr algn="l" defTabSz="914400" rtl="1"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fa-IR" sz="11500" cap="none" dirty="0" smtClean="0">
                <a:ln w="0"/>
                <a:solidFill>
                  <a:schemeClr val="tx1"/>
                </a:solidFill>
                <a:effectLst>
                  <a:outerShdw blurRad="38100" dist="38100" dir="2700000" algn="tl">
                    <a:srgbClr val="000000">
                      <a:alpha val="43137"/>
                    </a:srgbClr>
                  </a:outerShdw>
                </a:effectLst>
                <a:latin typeface="Neirizi" panose="02000503000000020002" pitchFamily="2" charset="0"/>
                <a:cs typeface="Neirizi" panose="02000503000000020002" pitchFamily="2" charset="0"/>
              </a:rPr>
              <a:t>3</a:t>
            </a:r>
            <a:endParaRPr lang="fa-IR" sz="11500" cap="none" dirty="0">
              <a:ln w="0"/>
              <a:solidFill>
                <a:schemeClr val="tx1"/>
              </a:solidFill>
              <a:effectLst>
                <a:outerShdw blurRad="38100" dist="38100" dir="2700000" algn="tl">
                  <a:srgbClr val="000000">
                    <a:alpha val="43137"/>
                  </a:srgbClr>
                </a:outerShdw>
              </a:effectLst>
              <a:latin typeface="Neirizi" panose="02000503000000020002" pitchFamily="2" charset="0"/>
              <a:cs typeface="Neirizi" panose="02000503000000020002" pitchFamily="2" charset="0"/>
            </a:endParaRPr>
          </a:p>
        </p:txBody>
      </p:sp>
      <p:sp>
        <p:nvSpPr>
          <p:cNvPr id="8" name="Title 3"/>
          <p:cNvSpPr txBox="1">
            <a:spLocks/>
          </p:cNvSpPr>
          <p:nvPr/>
        </p:nvSpPr>
        <p:spPr>
          <a:xfrm>
            <a:off x="9885403" y="3209218"/>
            <a:ext cx="1540475" cy="1609344"/>
          </a:xfrm>
          <a:prstGeom prst="rect">
            <a:avLst/>
          </a:prstGeom>
        </p:spPr>
        <p:txBody>
          <a:bodyPr vert="horz" lIns="91440" tIns="45720" rIns="91440" bIns="45720" rtlCol="0" anchor="ctr">
            <a:noAutofit/>
          </a:bodyPr>
          <a:lstStyle>
            <a:lvl1pPr algn="l" defTabSz="914400" rtl="1"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fa-IR" sz="11500" cap="none" dirty="0" smtClean="0">
                <a:ln w="0"/>
                <a:solidFill>
                  <a:schemeClr val="tx1"/>
                </a:solidFill>
                <a:effectLst/>
                <a:latin typeface="Neirizi" panose="02000503000000020002" pitchFamily="2" charset="0"/>
                <a:cs typeface="Neirizi" panose="02000503000000020002" pitchFamily="2" charset="0"/>
              </a:rPr>
              <a:t>-</a:t>
            </a:r>
            <a:endParaRPr lang="fa-IR" sz="11500" cap="none" dirty="0">
              <a:ln w="0"/>
              <a:solidFill>
                <a:schemeClr val="tx1"/>
              </a:solidFill>
              <a:effectLst/>
              <a:latin typeface="Neirizi" panose="02000503000000020002" pitchFamily="2" charset="0"/>
              <a:cs typeface="Neirizi" panose="02000503000000020002" pitchFamily="2" charset="0"/>
            </a:endParaRPr>
          </a:p>
        </p:txBody>
      </p:sp>
      <p:sp>
        <p:nvSpPr>
          <p:cNvPr id="9" name="Title 3"/>
          <p:cNvSpPr txBox="1">
            <a:spLocks/>
          </p:cNvSpPr>
          <p:nvPr/>
        </p:nvSpPr>
        <p:spPr>
          <a:xfrm>
            <a:off x="1068858" y="1492782"/>
            <a:ext cx="10058400" cy="1609344"/>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fa-IR" sz="2000" dirty="0">
                <a:cs typeface="_  Yekan" panose="00000400000000000000" pitchFamily="2" charset="-78"/>
              </a:rPr>
              <a:t>پروتکل های بهداشتی و مواجهه با </a:t>
            </a:r>
            <a:r>
              <a:rPr lang="fa-IR" sz="2000" dirty="0" smtClean="0">
                <a:cs typeface="_  Yekan" panose="00000400000000000000" pitchFamily="2" charset="-78"/>
              </a:rPr>
              <a:t>کرونا</a:t>
            </a:r>
          </a:p>
          <a:p>
            <a:pPr algn="ctr"/>
            <a:r>
              <a:rPr lang="fa-IR" sz="2000" dirty="0" smtClean="0">
                <a:cs typeface="_  Yekan" panose="00000400000000000000" pitchFamily="2" charset="-78"/>
              </a:rPr>
              <a:t> </a:t>
            </a:r>
            <a:r>
              <a:rPr lang="fa-IR" sz="2000" dirty="0">
                <a:cs typeface="_  Yekan" panose="00000400000000000000" pitchFamily="2" charset="-78"/>
              </a:rPr>
              <a:t>لاجرم در یک بستره فرهنگی  شکل می گیرد.</a:t>
            </a:r>
            <a:endParaRPr lang="en-US" sz="2000" dirty="0">
              <a:cs typeface="_  Yekan" panose="00000400000000000000" pitchFamily="2" charset="-78"/>
            </a:endParaRPr>
          </a:p>
        </p:txBody>
      </p:sp>
    </p:spTree>
    <p:extLst>
      <p:ext uri="{BB962C8B-B14F-4D97-AF65-F5344CB8AC3E}">
        <p14:creationId xmlns:p14="http://schemas.microsoft.com/office/powerpoint/2010/main" val="4047193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3740" y="1037967"/>
            <a:ext cx="3888260" cy="1482810"/>
          </a:xfrm>
        </p:spPr>
        <p:txBody>
          <a:bodyPr>
            <a:normAutofit/>
          </a:bodyPr>
          <a:lstStyle/>
          <a:p>
            <a:pPr algn="ctr"/>
            <a:r>
              <a:rPr lang="fa-IR" sz="3600" dirty="0">
                <a:latin typeface="Neirizi" panose="02000503000000020002" pitchFamily="2" charset="0"/>
                <a:cs typeface="Neirizi" panose="02000503000000020002" pitchFamily="2" charset="0"/>
              </a:rPr>
              <a:t>فرهنگ مرگ هراسی </a:t>
            </a:r>
            <a:r>
              <a:rPr lang="fa-IR" sz="3600" dirty="0" smtClean="0">
                <a:latin typeface="Neirizi" panose="02000503000000020002" pitchFamily="2" charset="0"/>
                <a:cs typeface="Neirizi" panose="02000503000000020002" pitchFamily="2" charset="0"/>
              </a:rPr>
              <a:t>مکزیکی</a:t>
            </a:r>
            <a:endParaRPr lang="fa-IR" sz="3600" dirty="0">
              <a:latin typeface="Neirizi" panose="02000503000000020002" pitchFamily="2" charset="0"/>
              <a:cs typeface="Neirizi" panose="02000503000000020002" pitchFamily="2" charset="0"/>
            </a:endParaRPr>
          </a:p>
        </p:txBody>
      </p:sp>
      <p:sp>
        <p:nvSpPr>
          <p:cNvPr id="4" name="Text Placeholder 3"/>
          <p:cNvSpPr>
            <a:spLocks noGrp="1"/>
          </p:cNvSpPr>
          <p:nvPr>
            <p:ph type="body" sz="half" idx="2"/>
          </p:nvPr>
        </p:nvSpPr>
        <p:spPr>
          <a:xfrm>
            <a:off x="8549640" y="389236"/>
            <a:ext cx="3200400" cy="957648"/>
          </a:xfrm>
        </p:spPr>
        <p:txBody>
          <a:bodyPr>
            <a:normAutofit/>
          </a:bodyPr>
          <a:lstStyle/>
          <a:p>
            <a:pPr algn="ctr"/>
            <a:r>
              <a:rPr lang="fa-IR" sz="4000" dirty="0">
                <a:latin typeface="Neirizi" panose="02000503000000020002" pitchFamily="2" charset="0"/>
                <a:cs typeface="Neirizi" panose="02000503000000020002" pitchFamily="2" charset="0"/>
              </a:rPr>
              <a:t>استعاره اول</a:t>
            </a:r>
            <a:r>
              <a:rPr lang="fa-IR" sz="4000" dirty="0" smtClean="0">
                <a:latin typeface="Neirizi" panose="02000503000000020002" pitchFamily="2" charset="0"/>
                <a:cs typeface="Neirizi" panose="02000503000000020002" pitchFamily="2" charset="0"/>
              </a:rPr>
              <a:t>:</a:t>
            </a:r>
            <a:endParaRPr lang="en-US" sz="4000" dirty="0">
              <a:latin typeface="Neirizi" panose="02000503000000020002" pitchFamily="2" charset="0"/>
              <a:cs typeface="Neirizi" panose="02000503000000020002" pitchFamily="2" charset="0"/>
            </a:endParaRPr>
          </a:p>
        </p:txBody>
      </p:sp>
      <p:sp>
        <p:nvSpPr>
          <p:cNvPr id="5" name="Title 1"/>
          <p:cNvSpPr txBox="1">
            <a:spLocks/>
          </p:cNvSpPr>
          <p:nvPr/>
        </p:nvSpPr>
        <p:spPr>
          <a:xfrm>
            <a:off x="8303740" y="2465857"/>
            <a:ext cx="3888260" cy="2644346"/>
          </a:xfrm>
          <a:prstGeom prst="rect">
            <a:avLst/>
          </a:prstGeom>
        </p:spPr>
        <p:txBody>
          <a:bodyPr vert="horz" lIns="91440" tIns="45720" rIns="91440" bIns="45720" rtlCol="0" anchor="b">
            <a:normAutofit/>
          </a:bodyPr>
          <a:lstStyle>
            <a:lvl1pPr algn="l" defTabSz="914400" rtl="1" eaLnBrk="1" latinLnBrk="0" hangingPunct="1">
              <a:lnSpc>
                <a:spcPct val="90000"/>
              </a:lnSpc>
              <a:spcBef>
                <a:spcPct val="0"/>
              </a:spcBef>
              <a:buNone/>
              <a:defRPr sz="3200" b="1"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r"/>
            <a:r>
              <a:rPr lang="fa-IR" sz="2400" b="0" dirty="0">
                <a:cs typeface="_  Yekan" panose="00000400000000000000" pitchFamily="2" charset="-78"/>
              </a:rPr>
              <a:t>فقط 7% بی </a:t>
            </a:r>
            <a:r>
              <a:rPr lang="fa-IR" sz="2400" b="0" dirty="0" smtClean="0">
                <a:cs typeface="_  Yekan" panose="00000400000000000000" pitchFamily="2" charset="-78"/>
              </a:rPr>
              <a:t>دین</a:t>
            </a:r>
          </a:p>
          <a:p>
            <a:pPr algn="r"/>
            <a:endParaRPr lang="en-US" sz="1200" b="0" dirty="0">
              <a:cs typeface="_  Yekan" panose="00000400000000000000" pitchFamily="2" charset="-78"/>
            </a:endParaRPr>
          </a:p>
          <a:p>
            <a:pPr algn="r"/>
            <a:endParaRPr lang="fa-IR" sz="2400" b="0" dirty="0" smtClean="0">
              <a:cs typeface="_  Yekan" panose="00000400000000000000" pitchFamily="2" charset="-78"/>
            </a:endParaRPr>
          </a:p>
          <a:p>
            <a:pPr algn="r"/>
            <a:endParaRPr lang="en-US" sz="1600" b="0" dirty="0">
              <a:cs typeface="_  Yekan" panose="00000400000000000000" pitchFamily="2" charset="-78"/>
            </a:endParaRPr>
          </a:p>
          <a:p>
            <a:pPr algn="r"/>
            <a:r>
              <a:rPr lang="fa-IR" sz="2400" b="0" dirty="0">
                <a:cs typeface="_  Yekan" panose="00000400000000000000" pitchFamily="2" charset="-78"/>
              </a:rPr>
              <a:t>نظر پزشکان </a:t>
            </a:r>
            <a:r>
              <a:rPr lang="fa-IR" sz="2400" b="0" dirty="0" smtClean="0">
                <a:cs typeface="_  Yekan" panose="00000400000000000000" pitchFamily="2" charset="-78"/>
              </a:rPr>
              <a:t>درباره عامل ترس در افزایش تلفات این کشور:ترس مردم کاملا بنیادین بود!</a:t>
            </a:r>
            <a:endParaRPr lang="en-US" sz="2400" b="0" dirty="0">
              <a:cs typeface="_  Yekan" panose="00000400000000000000" pitchFamily="2" charset="-78"/>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735" y="152053"/>
            <a:ext cx="4860255" cy="30376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4915" y="3159990"/>
            <a:ext cx="5724525" cy="35837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0" name="Title 1"/>
          <p:cNvSpPr txBox="1">
            <a:spLocks/>
          </p:cNvSpPr>
          <p:nvPr/>
        </p:nvSpPr>
        <p:spPr>
          <a:xfrm>
            <a:off x="4718735" y="409437"/>
            <a:ext cx="3888260" cy="1827130"/>
          </a:xfrm>
          <a:prstGeom prst="rect">
            <a:avLst/>
          </a:prstGeom>
        </p:spPr>
        <p:txBody>
          <a:bodyPr vert="horz" lIns="91440" tIns="45720" rIns="91440" bIns="45720" rtlCol="0" anchor="b">
            <a:normAutofit/>
          </a:bodyPr>
          <a:lstStyle>
            <a:lvl1pPr algn="l" defTabSz="914400" rtl="1" eaLnBrk="1" latinLnBrk="0" hangingPunct="1">
              <a:lnSpc>
                <a:spcPct val="90000"/>
              </a:lnSpc>
              <a:spcBef>
                <a:spcPct val="0"/>
              </a:spcBef>
              <a:buNone/>
              <a:defRPr sz="3200" b="1"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fa-IR" sz="2400" b="0" dirty="0" smtClean="0">
                <a:cs typeface="_  Yekan" panose="00000400000000000000" pitchFamily="2" charset="-78"/>
              </a:rPr>
              <a:t>فرهنگی </a:t>
            </a:r>
            <a:r>
              <a:rPr lang="fa-IR" sz="2400" b="0" dirty="0">
                <a:cs typeface="_  Yekan" panose="00000400000000000000" pitchFamily="2" charset="-78"/>
              </a:rPr>
              <a:t>خاص </a:t>
            </a:r>
            <a:endParaRPr lang="fa-IR" sz="2400" b="0" dirty="0" smtClean="0">
              <a:cs typeface="_  Yekan" panose="00000400000000000000" pitchFamily="2" charset="-78"/>
            </a:endParaRPr>
          </a:p>
          <a:p>
            <a:pPr algn="ctr"/>
            <a:r>
              <a:rPr lang="fa-IR" sz="2400" b="0" dirty="0" smtClean="0">
                <a:cs typeface="_  Yekan" panose="00000400000000000000" pitchFamily="2" charset="-78"/>
              </a:rPr>
              <a:t>درباره </a:t>
            </a:r>
            <a:r>
              <a:rPr lang="fa-IR" sz="2400" b="0" dirty="0">
                <a:cs typeface="_  Yekan" panose="00000400000000000000" pitchFamily="2" charset="-78"/>
              </a:rPr>
              <a:t>مرگ و </a:t>
            </a:r>
            <a:r>
              <a:rPr lang="fa-IR" sz="2400" b="0" dirty="0" smtClean="0">
                <a:cs typeface="_  Yekan" panose="00000400000000000000" pitchFamily="2" charset="-78"/>
              </a:rPr>
              <a:t>مرده</a:t>
            </a:r>
          </a:p>
          <a:p>
            <a:pPr algn="ctr"/>
            <a:endParaRPr lang="en-US" sz="1200" b="0" dirty="0">
              <a:cs typeface="_  Yekan" panose="00000400000000000000" pitchFamily="2" charset="-78"/>
            </a:endParaRPr>
          </a:p>
        </p:txBody>
      </p:sp>
      <p:sp>
        <p:nvSpPr>
          <p:cNvPr id="21" name="Title 1"/>
          <p:cNvSpPr txBox="1">
            <a:spLocks/>
          </p:cNvSpPr>
          <p:nvPr/>
        </p:nvSpPr>
        <p:spPr>
          <a:xfrm>
            <a:off x="-126947" y="3788030"/>
            <a:ext cx="2591862" cy="1827130"/>
          </a:xfrm>
          <a:prstGeom prst="rect">
            <a:avLst/>
          </a:prstGeom>
        </p:spPr>
        <p:txBody>
          <a:bodyPr vert="horz" lIns="91440" tIns="45720" rIns="91440" bIns="45720" rtlCol="0" anchor="b">
            <a:normAutofit/>
          </a:bodyPr>
          <a:lstStyle>
            <a:lvl1pPr algn="l" defTabSz="914400" rtl="1" eaLnBrk="1" latinLnBrk="0" hangingPunct="1">
              <a:lnSpc>
                <a:spcPct val="90000"/>
              </a:lnSpc>
              <a:spcBef>
                <a:spcPct val="0"/>
              </a:spcBef>
              <a:buNone/>
              <a:defRPr sz="3200" b="1"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fa-IR" sz="2400" b="0" dirty="0">
                <a:cs typeface="_  Yekan" panose="00000400000000000000" pitchFamily="2" charset="-78"/>
              </a:rPr>
              <a:t>جشن روز </a:t>
            </a:r>
            <a:r>
              <a:rPr lang="fa-IR" sz="2400" b="0" dirty="0" smtClean="0">
                <a:cs typeface="_  Yekan" panose="00000400000000000000" pitchFamily="2" charset="-78"/>
              </a:rPr>
              <a:t>مردگان</a:t>
            </a:r>
          </a:p>
          <a:p>
            <a:pPr algn="ctr"/>
            <a:r>
              <a:rPr lang="fa-IR" sz="2400" b="0" dirty="0" smtClean="0">
                <a:cs typeface="_  Yekan" panose="00000400000000000000" pitchFamily="2" charset="-78"/>
              </a:rPr>
              <a:t> در ایام </a:t>
            </a:r>
            <a:r>
              <a:rPr lang="fa-IR" sz="2400" b="0" dirty="0">
                <a:cs typeface="_  Yekan" panose="00000400000000000000" pitchFamily="2" charset="-78"/>
              </a:rPr>
              <a:t>کرونا</a:t>
            </a:r>
          </a:p>
        </p:txBody>
      </p:sp>
    </p:spTree>
    <p:extLst>
      <p:ext uri="{BB962C8B-B14F-4D97-AF65-F5344CB8AC3E}">
        <p14:creationId xmlns:p14="http://schemas.microsoft.com/office/powerpoint/2010/main" val="734431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3740" y="1037967"/>
            <a:ext cx="3888260" cy="1482810"/>
          </a:xfrm>
        </p:spPr>
        <p:txBody>
          <a:bodyPr>
            <a:normAutofit/>
          </a:bodyPr>
          <a:lstStyle/>
          <a:p>
            <a:pPr algn="ctr"/>
            <a:r>
              <a:rPr lang="fa-IR" sz="4000" dirty="0">
                <a:latin typeface="Neirizi" panose="02000503000000020002" pitchFamily="2" charset="0"/>
                <a:cs typeface="Neirizi" panose="02000503000000020002" pitchFamily="2" charset="0"/>
              </a:rPr>
              <a:t>فرهنگ خودبنیاد ژاپنی</a:t>
            </a:r>
          </a:p>
        </p:txBody>
      </p:sp>
      <p:sp>
        <p:nvSpPr>
          <p:cNvPr id="4" name="Text Placeholder 3"/>
          <p:cNvSpPr>
            <a:spLocks noGrp="1"/>
          </p:cNvSpPr>
          <p:nvPr>
            <p:ph type="body" sz="half" idx="2"/>
          </p:nvPr>
        </p:nvSpPr>
        <p:spPr>
          <a:xfrm>
            <a:off x="8549640" y="389236"/>
            <a:ext cx="3200400" cy="957648"/>
          </a:xfrm>
        </p:spPr>
        <p:txBody>
          <a:bodyPr>
            <a:normAutofit/>
          </a:bodyPr>
          <a:lstStyle/>
          <a:p>
            <a:pPr algn="ctr"/>
            <a:r>
              <a:rPr lang="fa-IR" sz="4000" dirty="0">
                <a:latin typeface="Neirizi" panose="02000503000000020002" pitchFamily="2" charset="0"/>
                <a:cs typeface="Neirizi" panose="02000503000000020002" pitchFamily="2" charset="0"/>
              </a:rPr>
              <a:t>استعاره دوم:</a:t>
            </a:r>
            <a:endParaRPr lang="en-US" sz="4000" dirty="0">
              <a:latin typeface="Neirizi" panose="02000503000000020002" pitchFamily="2" charset="0"/>
              <a:cs typeface="Neirizi" panose="02000503000000020002" pitchFamily="2" charset="0"/>
            </a:endParaRPr>
          </a:p>
        </p:txBody>
      </p:sp>
      <p:sp>
        <p:nvSpPr>
          <p:cNvPr id="5" name="Title 1"/>
          <p:cNvSpPr txBox="1">
            <a:spLocks/>
          </p:cNvSpPr>
          <p:nvPr/>
        </p:nvSpPr>
        <p:spPr>
          <a:xfrm>
            <a:off x="8303740" y="3076836"/>
            <a:ext cx="3888260" cy="1724817"/>
          </a:xfrm>
          <a:prstGeom prst="rect">
            <a:avLst/>
          </a:prstGeom>
        </p:spPr>
        <p:txBody>
          <a:bodyPr vert="horz" lIns="91440" tIns="45720" rIns="91440" bIns="45720" rtlCol="0" anchor="b">
            <a:noAutofit/>
          </a:bodyPr>
          <a:lstStyle>
            <a:lvl1pPr algn="l" defTabSz="914400" rtl="1" eaLnBrk="1" latinLnBrk="0" hangingPunct="1">
              <a:lnSpc>
                <a:spcPct val="90000"/>
              </a:lnSpc>
              <a:spcBef>
                <a:spcPct val="0"/>
              </a:spcBef>
              <a:buNone/>
              <a:defRPr sz="3200" b="1"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r"/>
            <a:r>
              <a:rPr lang="fa-IR" sz="1900" b="0" dirty="0">
                <a:cs typeface="_  Yekan" panose="00000400000000000000" pitchFamily="2" charset="-78"/>
              </a:rPr>
              <a:t>الان فقط 20</a:t>
            </a:r>
            <a:r>
              <a:rPr lang="fa-IR" sz="1900" b="0" dirty="0" smtClean="0">
                <a:cs typeface="_  Yekan" panose="00000400000000000000" pitchFamily="2" charset="-78"/>
              </a:rPr>
              <a:t>% معتقد </a:t>
            </a:r>
            <a:r>
              <a:rPr lang="fa-IR" sz="1900" b="0" dirty="0">
                <a:cs typeface="_  Yekan" panose="00000400000000000000" pitchFamily="2" charset="-78"/>
              </a:rPr>
              <a:t>به </a:t>
            </a:r>
            <a:r>
              <a:rPr lang="fa-IR" sz="1900" b="0" dirty="0" smtClean="0">
                <a:cs typeface="_  Yekan" panose="00000400000000000000" pitchFamily="2" charset="-78"/>
              </a:rPr>
              <a:t>دین(60سال </a:t>
            </a:r>
            <a:r>
              <a:rPr lang="fa-IR" sz="1900" b="0" dirty="0">
                <a:cs typeface="_  Yekan" panose="00000400000000000000" pitchFamily="2" charset="-78"/>
              </a:rPr>
              <a:t>پیش 70</a:t>
            </a:r>
            <a:r>
              <a:rPr lang="fa-IR" sz="1900" b="0" dirty="0" smtClean="0">
                <a:cs typeface="_  Yekan" panose="00000400000000000000" pitchFamily="2" charset="-78"/>
              </a:rPr>
              <a:t>%)</a:t>
            </a:r>
          </a:p>
          <a:p>
            <a:pPr algn="r"/>
            <a:endParaRPr lang="fa-IR" sz="1900" b="0" dirty="0">
              <a:cs typeface="_  Yekan" panose="00000400000000000000" pitchFamily="2" charset="-78"/>
            </a:endParaRPr>
          </a:p>
          <a:p>
            <a:pPr algn="r"/>
            <a:endParaRPr lang="fa-IR" sz="1900" b="0" dirty="0" smtClean="0">
              <a:cs typeface="_  Yekan" panose="00000400000000000000" pitchFamily="2" charset="-78"/>
            </a:endParaRPr>
          </a:p>
          <a:p>
            <a:pPr algn="r"/>
            <a:endParaRPr lang="fa-IR" sz="1900" b="0" dirty="0">
              <a:cs typeface="_  Yekan" panose="00000400000000000000" pitchFamily="2" charset="-78"/>
            </a:endParaRPr>
          </a:p>
          <a:p>
            <a:pPr algn="r"/>
            <a:endParaRPr lang="fa-IR" sz="1900" b="0" dirty="0">
              <a:cs typeface="_  Yekan" panose="00000400000000000000" pitchFamily="2" charset="-78"/>
            </a:endParaRPr>
          </a:p>
          <a:p>
            <a:pPr algn="r"/>
            <a:r>
              <a:rPr lang="fa-IR" sz="1900" b="0" dirty="0">
                <a:cs typeface="_  Yekan" panose="00000400000000000000" pitchFamily="2" charset="-78"/>
              </a:rPr>
              <a:t>رعایت شخصی </a:t>
            </a:r>
            <a:r>
              <a:rPr lang="fa-IR" sz="1900" b="0" dirty="0" smtClean="0">
                <a:cs typeface="_  Yekan" panose="00000400000000000000" pitchFamily="2" charset="-78"/>
              </a:rPr>
              <a:t>بالا</a:t>
            </a:r>
            <a:endParaRPr lang="fa-IR" sz="1900" b="0" dirty="0">
              <a:cs typeface="_  Yekan" panose="00000400000000000000" pitchFamily="2" charset="-78"/>
            </a:endParaRPr>
          </a:p>
        </p:txBody>
      </p:sp>
      <p:sp>
        <p:nvSpPr>
          <p:cNvPr id="6" name="Rectangle 5"/>
          <p:cNvSpPr/>
          <p:nvPr/>
        </p:nvSpPr>
        <p:spPr>
          <a:xfrm>
            <a:off x="325926" y="69611"/>
            <a:ext cx="7646917" cy="2554545"/>
          </a:xfrm>
          <a:prstGeom prst="rect">
            <a:avLst/>
          </a:prstGeom>
        </p:spPr>
        <p:txBody>
          <a:bodyPr wrap="square">
            <a:spAutoFit/>
          </a:bodyPr>
          <a:lstStyle/>
          <a:p>
            <a:pPr marL="285750" indent="-285750" algn="ctr" rtl="1">
              <a:buClr>
                <a:srgbClr val="C00000"/>
              </a:buClr>
              <a:buFont typeface="Wingdings" panose="05000000000000000000" pitchFamily="2" charset="2"/>
              <a:buChar char="v"/>
            </a:pPr>
            <a:r>
              <a:rPr lang="fa-IR" sz="2000" dirty="0">
                <a:cs typeface="_  Yekan" panose="00000400000000000000" pitchFamily="2" charset="-78"/>
              </a:rPr>
              <a:t>تاروآسو معاون نخست وزیر ژاپن دلیل پایین بودن تلفات کرونا درکشورش را "کیفیت برتر مردم کشورش" خواند!</a:t>
            </a:r>
          </a:p>
          <a:p>
            <a:pPr algn="ctr" rtl="1">
              <a:buClr>
                <a:srgbClr val="C00000"/>
              </a:buClr>
            </a:pPr>
            <a:endParaRPr lang="fa-IR" sz="2000" dirty="0" smtClean="0">
              <a:cs typeface="_  Yekan" panose="00000400000000000000" pitchFamily="2" charset="-78"/>
            </a:endParaRPr>
          </a:p>
          <a:p>
            <a:pPr marL="285750" indent="-285750" algn="ctr" rtl="1">
              <a:buClr>
                <a:srgbClr val="C00000"/>
              </a:buClr>
              <a:buFont typeface="Wingdings" panose="05000000000000000000" pitchFamily="2" charset="2"/>
              <a:buChar char="v"/>
            </a:pPr>
            <a:r>
              <a:rPr lang="fa-IR" sz="2000" dirty="0" smtClean="0">
                <a:cs typeface="_  Yekan" panose="00000400000000000000" pitchFamily="2" charset="-78"/>
              </a:rPr>
              <a:t>درپاسخ </a:t>
            </a:r>
            <a:r>
              <a:rPr lang="fa-IR" sz="2000" dirty="0">
                <a:cs typeface="_  Yekan" panose="00000400000000000000" pitchFamily="2" charset="-78"/>
              </a:rPr>
              <a:t>به رهبران سایر کشورها که از او دلیل موفقیت ژاپن را پرسیدند گفته بود: میندو در کشورهای شما و کشور ما فرق دارد!</a:t>
            </a:r>
          </a:p>
          <a:p>
            <a:pPr algn="ctr" rtl="1">
              <a:buClr>
                <a:srgbClr val="C00000"/>
              </a:buClr>
            </a:pPr>
            <a:endParaRPr lang="fa-IR" sz="2000" dirty="0" smtClean="0">
              <a:cs typeface="_  Yekan" panose="00000400000000000000" pitchFamily="2" charset="-78"/>
            </a:endParaRPr>
          </a:p>
          <a:p>
            <a:pPr marL="285750" indent="-285750" algn="ctr" rtl="1">
              <a:buClr>
                <a:srgbClr val="C00000"/>
              </a:buClr>
              <a:buFont typeface="Wingdings" panose="05000000000000000000" pitchFamily="2" charset="2"/>
              <a:buChar char="v"/>
            </a:pPr>
            <a:r>
              <a:rPr lang="fa-IR" sz="2000" dirty="0" smtClean="0">
                <a:cs typeface="_  Yekan" panose="00000400000000000000" pitchFamily="2" charset="-78"/>
              </a:rPr>
              <a:t>(</a:t>
            </a:r>
            <a:r>
              <a:rPr lang="fa-IR" sz="2000" dirty="0">
                <a:cs typeface="_  Yekan" panose="00000400000000000000" pitchFamily="2" charset="-78"/>
              </a:rPr>
              <a:t>میندو در لغت به معنای سطح مردم  و ریشه در امپراطوری ژاپن و حس برتری نژادی و فرهنگی را تداعی می کند)</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2815" y="2959443"/>
            <a:ext cx="5533140" cy="36844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92659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3740" y="1037967"/>
            <a:ext cx="3888260" cy="1482810"/>
          </a:xfrm>
        </p:spPr>
        <p:txBody>
          <a:bodyPr>
            <a:normAutofit/>
          </a:bodyPr>
          <a:lstStyle/>
          <a:p>
            <a:pPr algn="ctr"/>
            <a:r>
              <a:rPr lang="fa-IR" sz="3600" dirty="0">
                <a:latin typeface="Neirizi" panose="02000503000000020002" pitchFamily="2" charset="0"/>
                <a:cs typeface="Neirizi" panose="02000503000000020002" pitchFamily="2" charset="0"/>
              </a:rPr>
              <a:t>فرهنگ توبه گرای برزیلی</a:t>
            </a:r>
          </a:p>
        </p:txBody>
      </p:sp>
      <p:sp>
        <p:nvSpPr>
          <p:cNvPr id="4" name="Text Placeholder 3"/>
          <p:cNvSpPr>
            <a:spLocks noGrp="1"/>
          </p:cNvSpPr>
          <p:nvPr>
            <p:ph type="body" sz="half" idx="2"/>
          </p:nvPr>
        </p:nvSpPr>
        <p:spPr>
          <a:xfrm>
            <a:off x="8549640" y="389236"/>
            <a:ext cx="3200400" cy="957648"/>
          </a:xfrm>
        </p:spPr>
        <p:txBody>
          <a:bodyPr>
            <a:normAutofit/>
          </a:bodyPr>
          <a:lstStyle/>
          <a:p>
            <a:pPr algn="ctr"/>
            <a:r>
              <a:rPr lang="fa-IR" sz="4000" dirty="0">
                <a:latin typeface="Neirizi" panose="02000503000000020002" pitchFamily="2" charset="0"/>
                <a:cs typeface="Neirizi" panose="02000503000000020002" pitchFamily="2" charset="0"/>
              </a:rPr>
              <a:t>استعاره سوم:</a:t>
            </a:r>
            <a:endParaRPr lang="en-US" sz="4000" dirty="0">
              <a:latin typeface="Neirizi" panose="02000503000000020002" pitchFamily="2" charset="0"/>
              <a:cs typeface="Neirizi" panose="02000503000000020002" pitchFamily="2" charset="0"/>
            </a:endParaRPr>
          </a:p>
        </p:txBody>
      </p:sp>
      <p:sp>
        <p:nvSpPr>
          <p:cNvPr id="5" name="Title 1"/>
          <p:cNvSpPr txBox="1">
            <a:spLocks/>
          </p:cNvSpPr>
          <p:nvPr/>
        </p:nvSpPr>
        <p:spPr>
          <a:xfrm>
            <a:off x="8303740" y="2520777"/>
            <a:ext cx="3888260" cy="3595816"/>
          </a:xfrm>
          <a:prstGeom prst="rect">
            <a:avLst/>
          </a:prstGeom>
        </p:spPr>
        <p:txBody>
          <a:bodyPr vert="horz" lIns="91440" tIns="45720" rIns="91440" bIns="45720" rtlCol="0" anchor="b">
            <a:normAutofit fontScale="92500" lnSpcReduction="10000"/>
          </a:bodyPr>
          <a:lstStyle>
            <a:lvl1pPr algn="l" defTabSz="914400" rtl="1" eaLnBrk="1" latinLnBrk="0" hangingPunct="1">
              <a:lnSpc>
                <a:spcPct val="90000"/>
              </a:lnSpc>
              <a:spcBef>
                <a:spcPct val="0"/>
              </a:spcBef>
              <a:buNone/>
              <a:defRPr sz="3200" b="1"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r"/>
            <a:r>
              <a:rPr lang="fa-IR" sz="2400" b="0" dirty="0" smtClean="0">
                <a:cs typeface="_  Yekan" panose="00000400000000000000" pitchFamily="2" charset="-78"/>
              </a:rPr>
              <a:t>فقط 8</a:t>
            </a:r>
            <a:r>
              <a:rPr lang="fa-IR" sz="2400" b="0" dirty="0">
                <a:cs typeface="_  Yekan" panose="00000400000000000000" pitchFamily="2" charset="-78"/>
              </a:rPr>
              <a:t>% بی </a:t>
            </a:r>
            <a:r>
              <a:rPr lang="fa-IR" sz="2400" b="0" dirty="0" smtClean="0">
                <a:cs typeface="_  Yekan" panose="00000400000000000000" pitchFamily="2" charset="-78"/>
              </a:rPr>
              <a:t>دین</a:t>
            </a:r>
          </a:p>
          <a:p>
            <a:pPr algn="r"/>
            <a:endParaRPr lang="fa-IR" sz="2400" b="0" dirty="0">
              <a:cs typeface="_  Yekan" panose="00000400000000000000" pitchFamily="2" charset="-78"/>
            </a:endParaRPr>
          </a:p>
          <a:p>
            <a:pPr algn="r"/>
            <a:r>
              <a:rPr lang="fa-IR" sz="2400" b="0" dirty="0" smtClean="0">
                <a:cs typeface="_  Yekan" panose="00000400000000000000" pitchFamily="2" charset="-78"/>
              </a:rPr>
              <a:t> </a:t>
            </a:r>
            <a:endParaRPr lang="fa-IR" sz="2400" b="0" dirty="0">
              <a:cs typeface="_  Yekan" panose="00000400000000000000" pitchFamily="2" charset="-78"/>
            </a:endParaRPr>
          </a:p>
          <a:p>
            <a:pPr algn="r">
              <a:lnSpc>
                <a:spcPct val="110000"/>
              </a:lnSpc>
            </a:pPr>
            <a:r>
              <a:rPr lang="fa-IR" sz="2400" b="0" dirty="0">
                <a:cs typeface="_  Yekan" panose="00000400000000000000" pitchFamily="2" charset="-78"/>
              </a:rPr>
              <a:t>رئیس جمهور برزیل: من در کنار کشیشان و دیگر افراد مذهبی از مردم برزیل می خواهم یک روز به نیت رهایی فوری از شر شیطان اپیدمی کرونا ،روزه بگیرندونیایش کنند</a:t>
            </a:r>
            <a:r>
              <a:rPr lang="fa-IR" sz="2400" b="0" dirty="0" smtClean="0">
                <a:cs typeface="_  Yekan" panose="00000400000000000000" pitchFamily="2" charset="-78"/>
              </a:rPr>
              <a:t>.</a:t>
            </a:r>
          </a:p>
          <a:p>
            <a:pPr algn="r"/>
            <a:endParaRPr lang="fa-IR" sz="2400" b="0" dirty="0">
              <a:cs typeface="_  Yekan" panose="00000400000000000000" pitchFamily="2" charset="-78"/>
            </a:endParaRPr>
          </a:p>
          <a:p>
            <a:pPr algn="r"/>
            <a:r>
              <a:rPr lang="fa-IR" sz="2400" b="0" dirty="0">
                <a:cs typeface="_  Yekan" panose="00000400000000000000" pitchFamily="2" charset="-78"/>
              </a:rPr>
              <a:t>این پیشنهاد شدیدا استقبال شد.</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59" y="105761"/>
            <a:ext cx="6423830" cy="37162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1335" y="2891668"/>
            <a:ext cx="4440238" cy="383280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7" name="Rectangle 16"/>
          <p:cNvSpPr/>
          <p:nvPr/>
        </p:nvSpPr>
        <p:spPr>
          <a:xfrm>
            <a:off x="555688" y="4582642"/>
            <a:ext cx="2648482" cy="1200329"/>
          </a:xfrm>
          <a:prstGeom prst="rect">
            <a:avLst/>
          </a:prstGeom>
        </p:spPr>
        <p:txBody>
          <a:bodyPr wrap="none">
            <a:spAutoFit/>
          </a:bodyPr>
          <a:lstStyle/>
          <a:p>
            <a:pPr marL="342900" indent="-342900" algn="ctr" rtl="1">
              <a:buClr>
                <a:srgbClr val="C00000"/>
              </a:buClr>
              <a:buFont typeface="Wingdings" panose="05000000000000000000" pitchFamily="2" charset="2"/>
              <a:buChar char="Ø"/>
            </a:pPr>
            <a:r>
              <a:rPr lang="fa-IR" sz="2400" dirty="0">
                <a:cs typeface="_  Yekan" panose="00000400000000000000" pitchFamily="2" charset="-78"/>
              </a:rPr>
              <a:t>تلفات زیاد</a:t>
            </a:r>
            <a:r>
              <a:rPr lang="fa-IR" sz="2400" dirty="0" smtClean="0">
                <a:cs typeface="_  Yekan" panose="00000400000000000000" pitchFamily="2" charset="-78"/>
              </a:rPr>
              <a:t>:</a:t>
            </a:r>
          </a:p>
          <a:p>
            <a:pPr algn="ctr"/>
            <a:r>
              <a:rPr lang="fa-IR" sz="2400" dirty="0" smtClean="0">
                <a:cs typeface="_  Yekan" panose="00000400000000000000" pitchFamily="2" charset="-78"/>
              </a:rPr>
              <a:t>گورهای </a:t>
            </a:r>
            <a:r>
              <a:rPr lang="fa-IR" sz="2400" dirty="0">
                <a:cs typeface="_  Yekan" panose="00000400000000000000" pitchFamily="2" charset="-78"/>
              </a:rPr>
              <a:t>دسته جمعی </a:t>
            </a:r>
            <a:endParaRPr lang="fa-IR" sz="2400" dirty="0" smtClean="0">
              <a:cs typeface="_  Yekan" panose="00000400000000000000" pitchFamily="2" charset="-78"/>
            </a:endParaRPr>
          </a:p>
          <a:p>
            <a:pPr algn="ctr"/>
            <a:r>
              <a:rPr lang="fa-IR" sz="2400" dirty="0" smtClean="0">
                <a:cs typeface="_  Yekan" panose="00000400000000000000" pitchFamily="2" charset="-78"/>
              </a:rPr>
              <a:t>تا تخلیه قبرهای سابق</a:t>
            </a:r>
            <a:endParaRPr lang="fa-IR" sz="2400" dirty="0">
              <a:cs typeface="_  Yekan" panose="00000400000000000000" pitchFamily="2" charset="-78"/>
            </a:endParaRPr>
          </a:p>
        </p:txBody>
      </p:sp>
      <p:sp>
        <p:nvSpPr>
          <p:cNvPr id="20" name="Rectangle 19"/>
          <p:cNvSpPr/>
          <p:nvPr/>
        </p:nvSpPr>
        <p:spPr>
          <a:xfrm rot="5400000">
            <a:off x="5265372" y="1249654"/>
            <a:ext cx="3246502" cy="369332"/>
          </a:xfrm>
          <a:prstGeom prst="rect">
            <a:avLst/>
          </a:prstGeom>
        </p:spPr>
        <p:txBody>
          <a:bodyPr wrap="square">
            <a:spAutoFit/>
          </a:bodyPr>
          <a:lstStyle/>
          <a:p>
            <a:pPr algn="ctr" rtl="1">
              <a:buClr>
                <a:srgbClr val="C00000"/>
              </a:buClr>
            </a:pPr>
            <a:r>
              <a:rPr lang="fa-IR" dirty="0" smtClean="0">
                <a:cs typeface="_  Yekan" panose="00000400000000000000" pitchFamily="2" charset="-78"/>
              </a:rPr>
              <a:t>دعا واستغفار عمومی در خیابان</a:t>
            </a:r>
          </a:p>
        </p:txBody>
      </p:sp>
    </p:spTree>
    <p:extLst>
      <p:ext uri="{BB962C8B-B14F-4D97-AF65-F5344CB8AC3E}">
        <p14:creationId xmlns:p14="http://schemas.microsoft.com/office/powerpoint/2010/main" val="1928010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1889" y="2624328"/>
            <a:ext cx="10058400" cy="1609344"/>
          </a:xfrm>
        </p:spPr>
        <p:txBody>
          <a:bodyPr>
            <a:normAutofit/>
          </a:bodyPr>
          <a:lstStyle/>
          <a:p>
            <a:pPr algn="ctr"/>
            <a:r>
              <a:rPr lang="fa-IR" sz="6600" b="1" dirty="0">
                <a:latin typeface="Neirizi" panose="02000503000000020002" pitchFamily="2" charset="0"/>
                <a:cs typeface="Neirizi" panose="02000503000000020002" pitchFamily="2" charset="0"/>
              </a:rPr>
              <a:t>تابلوی قرآنی در مواجهه با ضراء </a:t>
            </a:r>
            <a:r>
              <a:rPr lang="fa-IR" sz="6600" b="1" dirty="0" smtClean="0">
                <a:latin typeface="Neirizi" panose="02000503000000020002" pitchFamily="2" charset="0"/>
                <a:cs typeface="Neirizi" panose="02000503000000020002" pitchFamily="2" charset="0"/>
              </a:rPr>
              <a:t>:</a:t>
            </a:r>
            <a:endParaRPr lang="fa-IR" sz="6600" dirty="0">
              <a:latin typeface="Neirizi" panose="02000503000000020002" pitchFamily="2" charset="0"/>
              <a:cs typeface="Neirizi" panose="02000503000000020002" pitchFamily="2" charset="0"/>
            </a:endParaRPr>
          </a:p>
        </p:txBody>
      </p:sp>
      <p:sp>
        <p:nvSpPr>
          <p:cNvPr id="6" name="Title 3"/>
          <p:cNvSpPr txBox="1">
            <a:spLocks/>
          </p:cNvSpPr>
          <p:nvPr/>
        </p:nvSpPr>
        <p:spPr>
          <a:xfrm>
            <a:off x="9885403" y="2624328"/>
            <a:ext cx="1540475" cy="1609344"/>
          </a:xfrm>
          <a:prstGeom prst="rect">
            <a:avLst/>
          </a:prstGeom>
        </p:spPr>
        <p:txBody>
          <a:bodyPr vert="horz" lIns="91440" tIns="45720" rIns="91440" bIns="45720" rtlCol="0" anchor="ctr">
            <a:noAutofit/>
          </a:bodyPr>
          <a:lstStyle>
            <a:lvl1pPr algn="l" defTabSz="914400" rtl="1"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fa-IR" sz="11500" cap="none" dirty="0" smtClean="0">
                <a:ln w="0"/>
                <a:solidFill>
                  <a:schemeClr val="tx1"/>
                </a:solidFill>
                <a:effectLst>
                  <a:outerShdw blurRad="38100" dist="38100" dir="2700000" algn="tl">
                    <a:srgbClr val="000000">
                      <a:alpha val="43137"/>
                    </a:srgbClr>
                  </a:outerShdw>
                </a:effectLst>
                <a:latin typeface="Neirizi" panose="02000503000000020002" pitchFamily="2" charset="0"/>
                <a:cs typeface="Neirizi" panose="02000503000000020002" pitchFamily="2" charset="0"/>
              </a:rPr>
              <a:t>3</a:t>
            </a:r>
            <a:endParaRPr lang="fa-IR" sz="11500" cap="none" dirty="0">
              <a:ln w="0"/>
              <a:solidFill>
                <a:schemeClr val="tx1"/>
              </a:solidFill>
              <a:effectLst>
                <a:outerShdw blurRad="38100" dist="38100" dir="2700000" algn="tl">
                  <a:srgbClr val="000000">
                    <a:alpha val="43137"/>
                  </a:srgbClr>
                </a:outerShdw>
              </a:effectLst>
              <a:latin typeface="Neirizi" panose="02000503000000020002" pitchFamily="2" charset="0"/>
              <a:cs typeface="Neirizi" panose="02000503000000020002" pitchFamily="2" charset="0"/>
            </a:endParaRPr>
          </a:p>
        </p:txBody>
      </p:sp>
      <p:sp>
        <p:nvSpPr>
          <p:cNvPr id="8" name="Title 3"/>
          <p:cNvSpPr txBox="1">
            <a:spLocks/>
          </p:cNvSpPr>
          <p:nvPr/>
        </p:nvSpPr>
        <p:spPr>
          <a:xfrm>
            <a:off x="9885403" y="2838512"/>
            <a:ext cx="1540475" cy="1609344"/>
          </a:xfrm>
          <a:prstGeom prst="rect">
            <a:avLst/>
          </a:prstGeom>
        </p:spPr>
        <p:txBody>
          <a:bodyPr vert="horz" lIns="91440" tIns="45720" rIns="91440" bIns="45720" rtlCol="0" anchor="ctr">
            <a:noAutofit/>
          </a:bodyPr>
          <a:lstStyle>
            <a:lvl1pPr algn="l" defTabSz="914400" rtl="1"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fa-IR" sz="11500" cap="none" dirty="0" smtClean="0">
                <a:ln w="0"/>
                <a:solidFill>
                  <a:schemeClr val="tx1"/>
                </a:solidFill>
                <a:effectLst/>
                <a:latin typeface="Neirizi" panose="02000503000000020002" pitchFamily="2" charset="0"/>
                <a:cs typeface="Neirizi" panose="02000503000000020002" pitchFamily="2" charset="0"/>
              </a:rPr>
              <a:t>-</a:t>
            </a:r>
            <a:endParaRPr lang="fa-IR" sz="11500" cap="none" dirty="0">
              <a:ln w="0"/>
              <a:solidFill>
                <a:schemeClr val="tx1"/>
              </a:solidFill>
              <a:effectLst/>
              <a:latin typeface="Neirizi" panose="02000503000000020002" pitchFamily="2" charset="0"/>
              <a:cs typeface="Neirizi" panose="02000503000000020002" pitchFamily="2" charset="0"/>
            </a:endParaRPr>
          </a:p>
        </p:txBody>
      </p:sp>
      <p:sp>
        <p:nvSpPr>
          <p:cNvPr id="5" name="Title 3"/>
          <p:cNvSpPr txBox="1">
            <a:spLocks/>
          </p:cNvSpPr>
          <p:nvPr/>
        </p:nvSpPr>
        <p:spPr>
          <a:xfrm>
            <a:off x="889684" y="3330146"/>
            <a:ext cx="10058400" cy="1609344"/>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fa-IR" sz="2400" dirty="0">
                <a:cs typeface="_  Yekan" panose="00000400000000000000" pitchFamily="2" charset="-78"/>
              </a:rPr>
              <a:t>(متناسب با سه استعاره قبل</a:t>
            </a:r>
            <a:r>
              <a:rPr lang="fa-IR" sz="2400" dirty="0" smtClean="0">
                <a:cs typeface="_  Yekan" panose="00000400000000000000" pitchFamily="2" charset="-78"/>
              </a:rPr>
              <a:t>)</a:t>
            </a:r>
            <a:endParaRPr lang="en-US" sz="2400" dirty="0">
              <a:cs typeface="_  Yekan" panose="00000400000000000000" pitchFamily="2" charset="-78"/>
            </a:endParaRPr>
          </a:p>
        </p:txBody>
      </p:sp>
    </p:spTree>
    <p:extLst>
      <p:ext uri="{BB962C8B-B14F-4D97-AF65-F5344CB8AC3E}">
        <p14:creationId xmlns:p14="http://schemas.microsoft.com/office/powerpoint/2010/main" val="15553295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378</TotalTime>
  <Words>1965</Words>
  <Application>Microsoft Office PowerPoint</Application>
  <PresentationFormat>Widescreen</PresentationFormat>
  <Paragraphs>161</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_  Yekan</vt:lpstr>
      <vt:lpstr>Arial</vt:lpstr>
      <vt:lpstr>Neirizi</vt:lpstr>
      <vt:lpstr>Rockwell</vt:lpstr>
      <vt:lpstr>Rockwell Condensed</vt:lpstr>
      <vt:lpstr>Times New Roman</vt:lpstr>
      <vt:lpstr>Wingdings</vt:lpstr>
      <vt:lpstr>Wood Type</vt:lpstr>
      <vt:lpstr>بسم الله الرحمن الرحیم</vt:lpstr>
      <vt:lpstr>کرونا و آستانه عمومی تضرّع</vt:lpstr>
      <vt:lpstr>PowerPoint Presentation</vt:lpstr>
      <vt:lpstr>PowerPoint Presentation</vt:lpstr>
      <vt:lpstr>استعاره برای سه نحوه مواجهه:</vt:lpstr>
      <vt:lpstr>فرهنگ مرگ هراسی مکزیکی</vt:lpstr>
      <vt:lpstr>فرهنگ خودبنیاد ژاپنی</vt:lpstr>
      <vt:lpstr>فرهنگ توبه گرای برزیلی</vt:lpstr>
      <vt:lpstr>تابلوی قرآنی در مواجهه با ضراء :</vt:lpstr>
      <vt:lpstr>تابلوی اول قرآن:  مواجهه ی مرگ هراس(حذر الموت)</vt:lpstr>
      <vt:lpstr>تابلوی دوم قرآن:  مواجهه خودبنیاد(فرح فخور)</vt:lpstr>
      <vt:lpstr>تابلوی سوم قرآن:  مواجهه انابه گرا(یتضرعون)</vt:lpstr>
      <vt:lpstr>7  نکته کلیدی:</vt:lpstr>
      <vt:lpstr>اصل برای پیوست های معنوی به پروتکل ها  در جهت تحصیل تضرع اجتماعی:</vt:lpstr>
      <vt:lpstr>اصل</vt:lpstr>
      <vt:lpstr>اصل</vt:lpstr>
      <vt:lpstr>اصل</vt:lpstr>
      <vt:lpstr>اصل</vt:lpstr>
      <vt:lpstr>اصل</vt:lpstr>
      <vt:lpstr>اصل</vt:lpstr>
      <vt:lpstr>PowerPoint Presentation</vt:lpstr>
      <vt:lpstr>ترمیم سیمای ستاد کرونا</vt:lpstr>
      <vt:lpstr>بسته محتوایی مرگ اندیشی دررسانه ملی و عمومی   (با توجه به اصل 1و برای تحصیل اصل 2)</vt:lpstr>
      <vt:lpstr>روشنگری های  علمی-رسانه ای   درباره بما کسبت ایدی الناس بودن این بلا</vt:lpstr>
      <vt:lpstr>تدارک فیلم ها و سریالهای   خاص در بسته های فیلم   وسریال این ماهها </vt:lpstr>
      <vt:lpstr>پویش های معناگرا درباره کرونا در فضای مجازی و رسانه های عمومی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Ya Mahdi</dc:creator>
  <cp:lastModifiedBy>Ya Mahdi</cp:lastModifiedBy>
  <cp:revision>59</cp:revision>
  <dcterms:created xsi:type="dcterms:W3CDTF">2020-11-27T16:45:06Z</dcterms:created>
  <dcterms:modified xsi:type="dcterms:W3CDTF">2020-11-28T18:33:03Z</dcterms:modified>
</cp:coreProperties>
</file>